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260" r:id="rId4"/>
    <p:sldId id="289" r:id="rId5"/>
    <p:sldId id="295" r:id="rId6"/>
    <p:sldId id="270" r:id="rId7"/>
    <p:sldId id="296" r:id="rId8"/>
    <p:sldId id="271" r:id="rId9"/>
    <p:sldId id="290" r:id="rId10"/>
    <p:sldId id="272" r:id="rId11"/>
    <p:sldId id="291" r:id="rId12"/>
    <p:sldId id="273" r:id="rId13"/>
    <p:sldId id="292" r:id="rId14"/>
    <p:sldId id="276" r:id="rId15"/>
    <p:sldId id="293" r:id="rId16"/>
    <p:sldId id="281" r:id="rId17"/>
    <p:sldId id="294" r:id="rId18"/>
    <p:sldId id="274" r:id="rId19"/>
    <p:sldId id="275" r:id="rId20"/>
    <p:sldId id="280" r:id="rId21"/>
    <p:sldId id="265" r:id="rId22"/>
    <p:sldId id="298" r:id="rId23"/>
    <p:sldId id="299" r:id="rId24"/>
    <p:sldId id="300" r:id="rId25"/>
    <p:sldId id="301" r:id="rId26"/>
    <p:sldId id="302" r:id="rId27"/>
    <p:sldId id="303" r:id="rId28"/>
    <p:sldId id="304" r:id="rId29"/>
    <p:sldId id="297" r:id="rId30"/>
    <p:sldId id="278" r:id="rId31"/>
    <p:sldId id="279" r:id="rId32"/>
    <p:sldId id="283" r:id="rId33"/>
    <p:sldId id="308" r:id="rId34"/>
    <p:sldId id="306" r:id="rId35"/>
    <p:sldId id="307" r:id="rId36"/>
    <p:sldId id="305" r:id="rId37"/>
    <p:sldId id="30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1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8" autoAdjust="0"/>
    <p:restoredTop sz="94660"/>
  </p:normalViewPr>
  <p:slideViewPr>
    <p:cSldViewPr snapToGrid="0">
      <p:cViewPr>
        <p:scale>
          <a:sx n="100" d="100"/>
          <a:sy n="100" d="100"/>
        </p:scale>
        <p:origin x="1362" y="4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268C93-1414-4BC3-A8E2-EA73A2B1556E}"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SG"/>
        </a:p>
      </dgm:t>
    </dgm:pt>
    <dgm:pt modelId="{F0659DD8-E894-457C-94C5-73013B91150D}">
      <dgm:prSet phldrT="[Text]" custT="1"/>
      <dgm:spPr/>
      <dgm:t>
        <a:bodyPr/>
        <a:lstStyle/>
        <a:p>
          <a:r>
            <a:rPr lang="en-SG" sz="1050" dirty="0"/>
            <a:t>Visit Website</a:t>
          </a:r>
        </a:p>
      </dgm:t>
    </dgm:pt>
    <dgm:pt modelId="{5F7930F7-2B7A-42AC-BD38-D1C98BCAE434}" type="parTrans" cxnId="{86307D51-8085-4787-BB7F-7F8971CC7EAC}">
      <dgm:prSet/>
      <dgm:spPr/>
      <dgm:t>
        <a:bodyPr/>
        <a:lstStyle/>
        <a:p>
          <a:endParaRPr lang="en-SG"/>
        </a:p>
      </dgm:t>
    </dgm:pt>
    <dgm:pt modelId="{21B15B8C-60A7-4726-8AD5-61387F8C228A}" type="sibTrans" cxnId="{86307D51-8085-4787-BB7F-7F8971CC7EAC}">
      <dgm:prSet/>
      <dgm:spPr/>
      <dgm:t>
        <a:bodyPr/>
        <a:lstStyle/>
        <a:p>
          <a:endParaRPr lang="en-SG"/>
        </a:p>
      </dgm:t>
    </dgm:pt>
    <dgm:pt modelId="{0293EA15-37AA-4244-8814-7B6F9E6903E8}">
      <dgm:prSet phldrT="[Text]" custT="1"/>
      <dgm:spPr/>
      <dgm:t>
        <a:bodyPr/>
        <a:lstStyle/>
        <a:p>
          <a:r>
            <a:rPr lang="en-SG" sz="900" dirty="0"/>
            <a:t>Fill up lead form</a:t>
          </a:r>
        </a:p>
      </dgm:t>
    </dgm:pt>
    <dgm:pt modelId="{D261138D-8A5A-4028-82C7-2F201B4CAD27}" type="parTrans" cxnId="{8660C21A-3D53-4104-B925-8D6F13275A89}">
      <dgm:prSet/>
      <dgm:spPr/>
      <dgm:t>
        <a:bodyPr/>
        <a:lstStyle/>
        <a:p>
          <a:endParaRPr lang="en-SG"/>
        </a:p>
      </dgm:t>
    </dgm:pt>
    <dgm:pt modelId="{F8A81113-D02C-479E-98BB-D881C1FB5D5C}" type="sibTrans" cxnId="{8660C21A-3D53-4104-B925-8D6F13275A89}">
      <dgm:prSet/>
      <dgm:spPr/>
      <dgm:t>
        <a:bodyPr/>
        <a:lstStyle/>
        <a:p>
          <a:endParaRPr lang="en-SG"/>
        </a:p>
      </dgm:t>
    </dgm:pt>
    <dgm:pt modelId="{40C8CE9A-DDDB-4129-A401-C051E6799CE5}">
      <dgm:prSet phldrT="[Text]" custT="1"/>
      <dgm:spPr/>
      <dgm:t>
        <a:bodyPr/>
        <a:lstStyle/>
        <a:p>
          <a:r>
            <a:rPr lang="en-SG" sz="900" dirty="0"/>
            <a:t>Capture and store lead info</a:t>
          </a:r>
        </a:p>
      </dgm:t>
    </dgm:pt>
    <dgm:pt modelId="{87CC8528-22F8-45A9-BE70-44270E240DDE}" type="parTrans" cxnId="{CEF5E2A0-5EFE-4540-824A-14C1C6E4DF8E}">
      <dgm:prSet/>
      <dgm:spPr/>
      <dgm:t>
        <a:bodyPr/>
        <a:lstStyle/>
        <a:p>
          <a:endParaRPr lang="en-SG"/>
        </a:p>
      </dgm:t>
    </dgm:pt>
    <dgm:pt modelId="{8F1E0BAA-034B-49EE-83A3-9FCD94D789AB}" type="sibTrans" cxnId="{CEF5E2A0-5EFE-4540-824A-14C1C6E4DF8E}">
      <dgm:prSet/>
      <dgm:spPr/>
      <dgm:t>
        <a:bodyPr/>
        <a:lstStyle/>
        <a:p>
          <a:endParaRPr lang="en-SG"/>
        </a:p>
      </dgm:t>
    </dgm:pt>
    <dgm:pt modelId="{75FAA76E-05DA-4DF3-87F1-D87C4E86D1D8}" type="pres">
      <dgm:prSet presAssocID="{71268C93-1414-4BC3-A8E2-EA73A2B1556E}" presName="Name0" presStyleCnt="0">
        <dgm:presLayoutVars>
          <dgm:chMax/>
          <dgm:chPref val="1"/>
          <dgm:dir/>
          <dgm:animOne val="branch"/>
          <dgm:animLvl val="lvl"/>
          <dgm:resizeHandles/>
        </dgm:presLayoutVars>
      </dgm:prSet>
      <dgm:spPr/>
      <dgm:t>
        <a:bodyPr/>
        <a:lstStyle/>
        <a:p>
          <a:endParaRPr lang="en-US"/>
        </a:p>
      </dgm:t>
    </dgm:pt>
    <dgm:pt modelId="{AEDA8B5A-57BC-489C-976C-7BDCAF8001F7}" type="pres">
      <dgm:prSet presAssocID="{F0659DD8-E894-457C-94C5-73013B91150D}" presName="composite" presStyleCnt="0"/>
      <dgm:spPr/>
      <dgm:t>
        <a:bodyPr/>
        <a:lstStyle/>
        <a:p>
          <a:endParaRPr lang="en-US"/>
        </a:p>
      </dgm:t>
    </dgm:pt>
    <dgm:pt modelId="{287F3A4C-E5EC-4F78-B82E-D8636CFCEF00}" type="pres">
      <dgm:prSet presAssocID="{F0659DD8-E894-457C-94C5-73013B91150D}" presName="ParentAccent1" presStyleLbl="alignNode1" presStyleIdx="0" presStyleCnt="33"/>
      <dgm:spPr/>
      <dgm:t>
        <a:bodyPr/>
        <a:lstStyle/>
        <a:p>
          <a:endParaRPr lang="en-US"/>
        </a:p>
      </dgm:t>
    </dgm:pt>
    <dgm:pt modelId="{A98FDAD6-AABF-4B11-91B9-2CBFDCDE94AE}" type="pres">
      <dgm:prSet presAssocID="{F0659DD8-E894-457C-94C5-73013B91150D}" presName="ParentAccent2" presStyleLbl="alignNode1" presStyleIdx="1" presStyleCnt="33"/>
      <dgm:spPr/>
      <dgm:t>
        <a:bodyPr/>
        <a:lstStyle/>
        <a:p>
          <a:endParaRPr lang="en-US"/>
        </a:p>
      </dgm:t>
    </dgm:pt>
    <dgm:pt modelId="{88C83C70-6045-49E2-9001-D40FA21382F4}" type="pres">
      <dgm:prSet presAssocID="{F0659DD8-E894-457C-94C5-73013B91150D}" presName="ParentAccent3" presStyleLbl="alignNode1" presStyleIdx="2" presStyleCnt="33"/>
      <dgm:spPr/>
      <dgm:t>
        <a:bodyPr/>
        <a:lstStyle/>
        <a:p>
          <a:endParaRPr lang="en-US"/>
        </a:p>
      </dgm:t>
    </dgm:pt>
    <dgm:pt modelId="{2242CEB4-B595-4DDB-BF20-A447170465E6}" type="pres">
      <dgm:prSet presAssocID="{F0659DD8-E894-457C-94C5-73013B91150D}" presName="ParentAccent4" presStyleLbl="alignNode1" presStyleIdx="3" presStyleCnt="33"/>
      <dgm:spPr/>
      <dgm:t>
        <a:bodyPr/>
        <a:lstStyle/>
        <a:p>
          <a:endParaRPr lang="en-US"/>
        </a:p>
      </dgm:t>
    </dgm:pt>
    <dgm:pt modelId="{F6B0F856-A31E-4B69-9D9A-5EE27E152078}" type="pres">
      <dgm:prSet presAssocID="{F0659DD8-E894-457C-94C5-73013B91150D}" presName="ParentAccent5" presStyleLbl="alignNode1" presStyleIdx="4" presStyleCnt="33"/>
      <dgm:spPr/>
      <dgm:t>
        <a:bodyPr/>
        <a:lstStyle/>
        <a:p>
          <a:endParaRPr lang="en-US"/>
        </a:p>
      </dgm:t>
    </dgm:pt>
    <dgm:pt modelId="{B08B643A-CC10-4C4F-A051-E1AFC55F052D}" type="pres">
      <dgm:prSet presAssocID="{F0659DD8-E894-457C-94C5-73013B91150D}" presName="ParentAccent6" presStyleLbl="alignNode1" presStyleIdx="5" presStyleCnt="33"/>
      <dgm:spPr/>
      <dgm:t>
        <a:bodyPr/>
        <a:lstStyle/>
        <a:p>
          <a:endParaRPr lang="en-US"/>
        </a:p>
      </dgm:t>
    </dgm:pt>
    <dgm:pt modelId="{EC7AC85C-6108-4A0E-8956-6D446CA79E76}" type="pres">
      <dgm:prSet presAssocID="{F0659DD8-E894-457C-94C5-73013B91150D}" presName="ParentAccent7" presStyleLbl="alignNode1" presStyleIdx="6" presStyleCnt="33"/>
      <dgm:spPr/>
      <dgm:t>
        <a:bodyPr/>
        <a:lstStyle/>
        <a:p>
          <a:endParaRPr lang="en-US"/>
        </a:p>
      </dgm:t>
    </dgm:pt>
    <dgm:pt modelId="{88BCA2EF-1375-4EE6-8586-68604AF7AEDD}" type="pres">
      <dgm:prSet presAssocID="{F0659DD8-E894-457C-94C5-73013B91150D}" presName="ParentAccent8" presStyleLbl="alignNode1" presStyleIdx="7" presStyleCnt="33"/>
      <dgm:spPr/>
      <dgm:t>
        <a:bodyPr/>
        <a:lstStyle/>
        <a:p>
          <a:endParaRPr lang="en-US"/>
        </a:p>
      </dgm:t>
    </dgm:pt>
    <dgm:pt modelId="{E491CD53-500F-4754-9CFD-53AD3B3A5556}" type="pres">
      <dgm:prSet presAssocID="{F0659DD8-E894-457C-94C5-73013B91150D}" presName="ParentAccent9" presStyleLbl="alignNode1" presStyleIdx="8" presStyleCnt="33"/>
      <dgm:spPr/>
      <dgm:t>
        <a:bodyPr/>
        <a:lstStyle/>
        <a:p>
          <a:endParaRPr lang="en-US"/>
        </a:p>
      </dgm:t>
    </dgm:pt>
    <dgm:pt modelId="{BA3142D0-F51F-427B-A1CE-3FAEB1711E5F}" type="pres">
      <dgm:prSet presAssocID="{F0659DD8-E894-457C-94C5-73013B91150D}" presName="ParentAccent10" presStyleLbl="alignNode1" presStyleIdx="9" presStyleCnt="33"/>
      <dgm:spPr/>
      <dgm:t>
        <a:bodyPr/>
        <a:lstStyle/>
        <a:p>
          <a:endParaRPr lang="en-US"/>
        </a:p>
      </dgm:t>
    </dgm:pt>
    <dgm:pt modelId="{3BA05FFB-FE36-49D1-B6B2-EA6B1A6D68C1}" type="pres">
      <dgm:prSet presAssocID="{F0659DD8-E894-457C-94C5-73013B91150D}" presName="Parent" presStyleLbl="alignNode1" presStyleIdx="10" presStyleCnt="33">
        <dgm:presLayoutVars>
          <dgm:chMax val="5"/>
          <dgm:chPref val="3"/>
          <dgm:bulletEnabled val="1"/>
        </dgm:presLayoutVars>
      </dgm:prSet>
      <dgm:spPr/>
      <dgm:t>
        <a:bodyPr/>
        <a:lstStyle/>
        <a:p>
          <a:endParaRPr lang="en-US"/>
        </a:p>
      </dgm:t>
    </dgm:pt>
    <dgm:pt modelId="{B6017673-1B4C-459C-83B7-07BA55157EE1}" type="pres">
      <dgm:prSet presAssocID="{21B15B8C-60A7-4726-8AD5-61387F8C228A}" presName="sibTrans" presStyleCnt="0"/>
      <dgm:spPr/>
      <dgm:t>
        <a:bodyPr/>
        <a:lstStyle/>
        <a:p>
          <a:endParaRPr lang="en-US"/>
        </a:p>
      </dgm:t>
    </dgm:pt>
    <dgm:pt modelId="{05314D34-DACD-4D45-A24C-679B9804123A}" type="pres">
      <dgm:prSet presAssocID="{0293EA15-37AA-4244-8814-7B6F9E6903E8}" presName="composite" presStyleCnt="0"/>
      <dgm:spPr/>
      <dgm:t>
        <a:bodyPr/>
        <a:lstStyle/>
        <a:p>
          <a:endParaRPr lang="en-US"/>
        </a:p>
      </dgm:t>
    </dgm:pt>
    <dgm:pt modelId="{3DA0FE97-3F51-4D17-AB18-6E84F1BB7E8C}" type="pres">
      <dgm:prSet presAssocID="{0293EA15-37AA-4244-8814-7B6F9E6903E8}" presName="ParentAccent1" presStyleLbl="alignNode1" presStyleIdx="11" presStyleCnt="33"/>
      <dgm:spPr/>
      <dgm:t>
        <a:bodyPr/>
        <a:lstStyle/>
        <a:p>
          <a:endParaRPr lang="en-US"/>
        </a:p>
      </dgm:t>
    </dgm:pt>
    <dgm:pt modelId="{FEF4DE81-2C06-4D04-87E6-6D71C84AB659}" type="pres">
      <dgm:prSet presAssocID="{0293EA15-37AA-4244-8814-7B6F9E6903E8}" presName="ParentAccent2" presStyleLbl="alignNode1" presStyleIdx="12" presStyleCnt="33"/>
      <dgm:spPr/>
      <dgm:t>
        <a:bodyPr/>
        <a:lstStyle/>
        <a:p>
          <a:endParaRPr lang="en-US"/>
        </a:p>
      </dgm:t>
    </dgm:pt>
    <dgm:pt modelId="{FE3C84A7-F958-4686-9BAB-B3831E3BAAF9}" type="pres">
      <dgm:prSet presAssocID="{0293EA15-37AA-4244-8814-7B6F9E6903E8}" presName="ParentAccent3" presStyleLbl="alignNode1" presStyleIdx="13" presStyleCnt="33"/>
      <dgm:spPr/>
      <dgm:t>
        <a:bodyPr/>
        <a:lstStyle/>
        <a:p>
          <a:endParaRPr lang="en-US"/>
        </a:p>
      </dgm:t>
    </dgm:pt>
    <dgm:pt modelId="{A15CF23B-2607-4A09-8CB3-0446D9E30B8F}" type="pres">
      <dgm:prSet presAssocID="{0293EA15-37AA-4244-8814-7B6F9E6903E8}" presName="ParentAccent4" presStyleLbl="alignNode1" presStyleIdx="14" presStyleCnt="33"/>
      <dgm:spPr/>
      <dgm:t>
        <a:bodyPr/>
        <a:lstStyle/>
        <a:p>
          <a:endParaRPr lang="en-US"/>
        </a:p>
      </dgm:t>
    </dgm:pt>
    <dgm:pt modelId="{BCB982FC-E7FB-4016-945B-7D8B9CECD8C8}" type="pres">
      <dgm:prSet presAssocID="{0293EA15-37AA-4244-8814-7B6F9E6903E8}" presName="ParentAccent5" presStyleLbl="alignNode1" presStyleIdx="15" presStyleCnt="33"/>
      <dgm:spPr/>
      <dgm:t>
        <a:bodyPr/>
        <a:lstStyle/>
        <a:p>
          <a:endParaRPr lang="en-US"/>
        </a:p>
      </dgm:t>
    </dgm:pt>
    <dgm:pt modelId="{346EBCA6-F052-4981-B013-9B03BEE6F475}" type="pres">
      <dgm:prSet presAssocID="{0293EA15-37AA-4244-8814-7B6F9E6903E8}" presName="ParentAccent6" presStyleLbl="alignNode1" presStyleIdx="16" presStyleCnt="33"/>
      <dgm:spPr/>
      <dgm:t>
        <a:bodyPr/>
        <a:lstStyle/>
        <a:p>
          <a:endParaRPr lang="en-US"/>
        </a:p>
      </dgm:t>
    </dgm:pt>
    <dgm:pt modelId="{7516FCA3-CA22-4D1F-AD0E-B957E16791F4}" type="pres">
      <dgm:prSet presAssocID="{0293EA15-37AA-4244-8814-7B6F9E6903E8}" presName="ParentAccent7" presStyleLbl="alignNode1" presStyleIdx="17" presStyleCnt="33"/>
      <dgm:spPr/>
      <dgm:t>
        <a:bodyPr/>
        <a:lstStyle/>
        <a:p>
          <a:endParaRPr lang="en-US"/>
        </a:p>
      </dgm:t>
    </dgm:pt>
    <dgm:pt modelId="{BC2ACAC1-E52D-41CB-92C4-68051EA02568}" type="pres">
      <dgm:prSet presAssocID="{0293EA15-37AA-4244-8814-7B6F9E6903E8}" presName="ParentAccent8" presStyleLbl="alignNode1" presStyleIdx="18" presStyleCnt="33"/>
      <dgm:spPr/>
      <dgm:t>
        <a:bodyPr/>
        <a:lstStyle/>
        <a:p>
          <a:endParaRPr lang="en-US"/>
        </a:p>
      </dgm:t>
    </dgm:pt>
    <dgm:pt modelId="{A3C0D51E-38D0-4DCD-AAAE-A9219C42BF80}" type="pres">
      <dgm:prSet presAssocID="{0293EA15-37AA-4244-8814-7B6F9E6903E8}" presName="ParentAccent9" presStyleLbl="alignNode1" presStyleIdx="19" presStyleCnt="33"/>
      <dgm:spPr/>
      <dgm:t>
        <a:bodyPr/>
        <a:lstStyle/>
        <a:p>
          <a:endParaRPr lang="en-US"/>
        </a:p>
      </dgm:t>
    </dgm:pt>
    <dgm:pt modelId="{E9AC95F3-7E28-43EA-BBFF-2065F5FB5967}" type="pres">
      <dgm:prSet presAssocID="{0293EA15-37AA-4244-8814-7B6F9E6903E8}" presName="ParentAccent10" presStyleLbl="alignNode1" presStyleIdx="20" presStyleCnt="33"/>
      <dgm:spPr/>
      <dgm:t>
        <a:bodyPr/>
        <a:lstStyle/>
        <a:p>
          <a:endParaRPr lang="en-US"/>
        </a:p>
      </dgm:t>
    </dgm:pt>
    <dgm:pt modelId="{00DFDA96-9E8B-4F49-8D86-1ECB3DABE7C2}" type="pres">
      <dgm:prSet presAssocID="{0293EA15-37AA-4244-8814-7B6F9E6903E8}" presName="Parent" presStyleLbl="alignNode1" presStyleIdx="21" presStyleCnt="33">
        <dgm:presLayoutVars>
          <dgm:chMax val="5"/>
          <dgm:chPref val="3"/>
          <dgm:bulletEnabled val="1"/>
        </dgm:presLayoutVars>
      </dgm:prSet>
      <dgm:spPr/>
      <dgm:t>
        <a:bodyPr/>
        <a:lstStyle/>
        <a:p>
          <a:endParaRPr lang="en-US"/>
        </a:p>
      </dgm:t>
    </dgm:pt>
    <dgm:pt modelId="{C4A7DB86-47CA-4132-B64D-D571282A5219}" type="pres">
      <dgm:prSet presAssocID="{F8A81113-D02C-479E-98BB-D881C1FB5D5C}" presName="sibTrans" presStyleCnt="0"/>
      <dgm:spPr/>
      <dgm:t>
        <a:bodyPr/>
        <a:lstStyle/>
        <a:p>
          <a:endParaRPr lang="en-US"/>
        </a:p>
      </dgm:t>
    </dgm:pt>
    <dgm:pt modelId="{71898822-A7CE-46D8-BACB-968A6F856E92}" type="pres">
      <dgm:prSet presAssocID="{40C8CE9A-DDDB-4129-A401-C051E6799CE5}" presName="composite" presStyleCnt="0"/>
      <dgm:spPr/>
      <dgm:t>
        <a:bodyPr/>
        <a:lstStyle/>
        <a:p>
          <a:endParaRPr lang="en-US"/>
        </a:p>
      </dgm:t>
    </dgm:pt>
    <dgm:pt modelId="{B49E607F-3AF7-49A3-A954-C56C6811FDC0}" type="pres">
      <dgm:prSet presAssocID="{40C8CE9A-DDDB-4129-A401-C051E6799CE5}" presName="ParentAccent1" presStyleLbl="alignNode1" presStyleIdx="22" presStyleCnt="33"/>
      <dgm:spPr/>
      <dgm:t>
        <a:bodyPr/>
        <a:lstStyle/>
        <a:p>
          <a:endParaRPr lang="en-US"/>
        </a:p>
      </dgm:t>
    </dgm:pt>
    <dgm:pt modelId="{1D85C203-8D40-4F4E-AD2E-2F0EA743FCD0}" type="pres">
      <dgm:prSet presAssocID="{40C8CE9A-DDDB-4129-A401-C051E6799CE5}" presName="ParentAccent2" presStyleLbl="alignNode1" presStyleIdx="23" presStyleCnt="33"/>
      <dgm:spPr/>
      <dgm:t>
        <a:bodyPr/>
        <a:lstStyle/>
        <a:p>
          <a:endParaRPr lang="en-US"/>
        </a:p>
      </dgm:t>
    </dgm:pt>
    <dgm:pt modelId="{AAC79B85-7FA6-4C69-B060-D9C5BAD87A44}" type="pres">
      <dgm:prSet presAssocID="{40C8CE9A-DDDB-4129-A401-C051E6799CE5}" presName="ParentAccent3" presStyleLbl="alignNode1" presStyleIdx="24" presStyleCnt="33"/>
      <dgm:spPr/>
      <dgm:t>
        <a:bodyPr/>
        <a:lstStyle/>
        <a:p>
          <a:endParaRPr lang="en-US"/>
        </a:p>
      </dgm:t>
    </dgm:pt>
    <dgm:pt modelId="{94D79010-7DE6-4253-AE50-451E34895716}" type="pres">
      <dgm:prSet presAssocID="{40C8CE9A-DDDB-4129-A401-C051E6799CE5}" presName="ParentAccent4" presStyleLbl="alignNode1" presStyleIdx="25" presStyleCnt="33"/>
      <dgm:spPr/>
      <dgm:t>
        <a:bodyPr/>
        <a:lstStyle/>
        <a:p>
          <a:endParaRPr lang="en-US"/>
        </a:p>
      </dgm:t>
    </dgm:pt>
    <dgm:pt modelId="{E0245525-07DB-4035-9507-4633A2B588BC}" type="pres">
      <dgm:prSet presAssocID="{40C8CE9A-DDDB-4129-A401-C051E6799CE5}" presName="ParentAccent5" presStyleLbl="alignNode1" presStyleIdx="26" presStyleCnt="33"/>
      <dgm:spPr/>
      <dgm:t>
        <a:bodyPr/>
        <a:lstStyle/>
        <a:p>
          <a:endParaRPr lang="en-US"/>
        </a:p>
      </dgm:t>
    </dgm:pt>
    <dgm:pt modelId="{D5811218-159A-4B6F-9107-DD1BC4A062A3}" type="pres">
      <dgm:prSet presAssocID="{40C8CE9A-DDDB-4129-A401-C051E6799CE5}" presName="ParentAccent6" presStyleLbl="alignNode1" presStyleIdx="27" presStyleCnt="33"/>
      <dgm:spPr/>
      <dgm:t>
        <a:bodyPr/>
        <a:lstStyle/>
        <a:p>
          <a:endParaRPr lang="en-US"/>
        </a:p>
      </dgm:t>
    </dgm:pt>
    <dgm:pt modelId="{26B5EE2E-3B12-4573-ADFF-E124C0D7EFBD}" type="pres">
      <dgm:prSet presAssocID="{40C8CE9A-DDDB-4129-A401-C051E6799CE5}" presName="ParentAccent7" presStyleLbl="alignNode1" presStyleIdx="28" presStyleCnt="33"/>
      <dgm:spPr/>
      <dgm:t>
        <a:bodyPr/>
        <a:lstStyle/>
        <a:p>
          <a:endParaRPr lang="en-US"/>
        </a:p>
      </dgm:t>
    </dgm:pt>
    <dgm:pt modelId="{34BA95FA-F858-4CB1-A9E4-6A71DB712CC5}" type="pres">
      <dgm:prSet presAssocID="{40C8CE9A-DDDB-4129-A401-C051E6799CE5}" presName="ParentAccent8" presStyleLbl="alignNode1" presStyleIdx="29" presStyleCnt="33"/>
      <dgm:spPr/>
      <dgm:t>
        <a:bodyPr/>
        <a:lstStyle/>
        <a:p>
          <a:endParaRPr lang="en-US"/>
        </a:p>
      </dgm:t>
    </dgm:pt>
    <dgm:pt modelId="{CA7D59C9-4203-4618-A279-DE86A95B12E1}" type="pres">
      <dgm:prSet presAssocID="{40C8CE9A-DDDB-4129-A401-C051E6799CE5}" presName="ParentAccent9" presStyleLbl="alignNode1" presStyleIdx="30" presStyleCnt="33"/>
      <dgm:spPr/>
      <dgm:t>
        <a:bodyPr/>
        <a:lstStyle/>
        <a:p>
          <a:endParaRPr lang="en-US"/>
        </a:p>
      </dgm:t>
    </dgm:pt>
    <dgm:pt modelId="{3C6E252D-C533-4E22-9B54-E0850E909730}" type="pres">
      <dgm:prSet presAssocID="{40C8CE9A-DDDB-4129-A401-C051E6799CE5}" presName="ParentAccent10" presStyleLbl="alignNode1" presStyleIdx="31" presStyleCnt="33"/>
      <dgm:spPr/>
      <dgm:t>
        <a:bodyPr/>
        <a:lstStyle/>
        <a:p>
          <a:endParaRPr lang="en-US"/>
        </a:p>
      </dgm:t>
    </dgm:pt>
    <dgm:pt modelId="{2DFCAF27-ABBF-46C7-BFE5-52985B4D4EE3}" type="pres">
      <dgm:prSet presAssocID="{40C8CE9A-DDDB-4129-A401-C051E6799CE5}" presName="Parent" presStyleLbl="alignNode1" presStyleIdx="32" presStyleCnt="33">
        <dgm:presLayoutVars>
          <dgm:chMax val="5"/>
          <dgm:chPref val="3"/>
          <dgm:bulletEnabled val="1"/>
        </dgm:presLayoutVars>
      </dgm:prSet>
      <dgm:spPr/>
      <dgm:t>
        <a:bodyPr/>
        <a:lstStyle/>
        <a:p>
          <a:endParaRPr lang="en-US"/>
        </a:p>
      </dgm:t>
    </dgm:pt>
  </dgm:ptLst>
  <dgm:cxnLst>
    <dgm:cxn modelId="{C8AAE6E8-9D26-4E73-86E1-36D1E23A1F86}" type="presOf" srcId="{40C8CE9A-DDDB-4129-A401-C051E6799CE5}" destId="{2DFCAF27-ABBF-46C7-BFE5-52985B4D4EE3}" srcOrd="0" destOrd="0" presId="urn:microsoft.com/office/officeart/2011/layout/ConvergingText"/>
    <dgm:cxn modelId="{86307D51-8085-4787-BB7F-7F8971CC7EAC}" srcId="{71268C93-1414-4BC3-A8E2-EA73A2B1556E}" destId="{F0659DD8-E894-457C-94C5-73013B91150D}" srcOrd="0" destOrd="0" parTransId="{5F7930F7-2B7A-42AC-BD38-D1C98BCAE434}" sibTransId="{21B15B8C-60A7-4726-8AD5-61387F8C228A}"/>
    <dgm:cxn modelId="{8660C21A-3D53-4104-B925-8D6F13275A89}" srcId="{71268C93-1414-4BC3-A8E2-EA73A2B1556E}" destId="{0293EA15-37AA-4244-8814-7B6F9E6903E8}" srcOrd="1" destOrd="0" parTransId="{D261138D-8A5A-4028-82C7-2F201B4CAD27}" sibTransId="{F8A81113-D02C-479E-98BB-D881C1FB5D5C}"/>
    <dgm:cxn modelId="{B9E0657B-2BEA-4B00-A9EE-2DFB3A6E9444}" type="presOf" srcId="{71268C93-1414-4BC3-A8E2-EA73A2B1556E}" destId="{75FAA76E-05DA-4DF3-87F1-D87C4E86D1D8}" srcOrd="0" destOrd="0" presId="urn:microsoft.com/office/officeart/2011/layout/ConvergingText"/>
    <dgm:cxn modelId="{3486B770-1524-4FAE-8097-9346646C3CFC}" type="presOf" srcId="{0293EA15-37AA-4244-8814-7B6F9E6903E8}" destId="{00DFDA96-9E8B-4F49-8D86-1ECB3DABE7C2}" srcOrd="0" destOrd="0" presId="urn:microsoft.com/office/officeart/2011/layout/ConvergingText"/>
    <dgm:cxn modelId="{A0D194FD-0AA5-4A84-8A3A-155A1198DFD8}" type="presOf" srcId="{F0659DD8-E894-457C-94C5-73013B91150D}" destId="{3BA05FFB-FE36-49D1-B6B2-EA6B1A6D68C1}" srcOrd="0" destOrd="0" presId="urn:microsoft.com/office/officeart/2011/layout/ConvergingText"/>
    <dgm:cxn modelId="{CEF5E2A0-5EFE-4540-824A-14C1C6E4DF8E}" srcId="{71268C93-1414-4BC3-A8E2-EA73A2B1556E}" destId="{40C8CE9A-DDDB-4129-A401-C051E6799CE5}" srcOrd="2" destOrd="0" parTransId="{87CC8528-22F8-45A9-BE70-44270E240DDE}" sibTransId="{8F1E0BAA-034B-49EE-83A3-9FCD94D789AB}"/>
    <dgm:cxn modelId="{60F849CF-3712-4D5D-ADBF-FDA1DB4160FB}" type="presParOf" srcId="{75FAA76E-05DA-4DF3-87F1-D87C4E86D1D8}" destId="{AEDA8B5A-57BC-489C-976C-7BDCAF8001F7}" srcOrd="0" destOrd="0" presId="urn:microsoft.com/office/officeart/2011/layout/ConvergingText"/>
    <dgm:cxn modelId="{46CB2852-49BC-4BEF-B180-CCD797061AC5}" type="presParOf" srcId="{AEDA8B5A-57BC-489C-976C-7BDCAF8001F7}" destId="{287F3A4C-E5EC-4F78-B82E-D8636CFCEF00}" srcOrd="0" destOrd="0" presId="urn:microsoft.com/office/officeart/2011/layout/ConvergingText"/>
    <dgm:cxn modelId="{AED4AEF0-1123-400B-B06F-E2B7F22978EC}" type="presParOf" srcId="{AEDA8B5A-57BC-489C-976C-7BDCAF8001F7}" destId="{A98FDAD6-AABF-4B11-91B9-2CBFDCDE94AE}" srcOrd="1" destOrd="0" presId="urn:microsoft.com/office/officeart/2011/layout/ConvergingText"/>
    <dgm:cxn modelId="{9B4CBA55-9DDA-4C1E-A36A-900C7DE0CF91}" type="presParOf" srcId="{AEDA8B5A-57BC-489C-976C-7BDCAF8001F7}" destId="{88C83C70-6045-49E2-9001-D40FA21382F4}" srcOrd="2" destOrd="0" presId="urn:microsoft.com/office/officeart/2011/layout/ConvergingText"/>
    <dgm:cxn modelId="{F8B7C818-5B01-4C03-B737-F685C6B32A3A}" type="presParOf" srcId="{AEDA8B5A-57BC-489C-976C-7BDCAF8001F7}" destId="{2242CEB4-B595-4DDB-BF20-A447170465E6}" srcOrd="3" destOrd="0" presId="urn:microsoft.com/office/officeart/2011/layout/ConvergingText"/>
    <dgm:cxn modelId="{9CD70034-023C-4FB2-89C1-A274D5F78031}" type="presParOf" srcId="{AEDA8B5A-57BC-489C-976C-7BDCAF8001F7}" destId="{F6B0F856-A31E-4B69-9D9A-5EE27E152078}" srcOrd="4" destOrd="0" presId="urn:microsoft.com/office/officeart/2011/layout/ConvergingText"/>
    <dgm:cxn modelId="{83C5F5B6-33F3-4240-B43B-0BCC4ACE6650}" type="presParOf" srcId="{AEDA8B5A-57BC-489C-976C-7BDCAF8001F7}" destId="{B08B643A-CC10-4C4F-A051-E1AFC55F052D}" srcOrd="5" destOrd="0" presId="urn:microsoft.com/office/officeart/2011/layout/ConvergingText"/>
    <dgm:cxn modelId="{BB758537-3603-4EAE-BB63-FF8BA6C6E1C4}" type="presParOf" srcId="{AEDA8B5A-57BC-489C-976C-7BDCAF8001F7}" destId="{EC7AC85C-6108-4A0E-8956-6D446CA79E76}" srcOrd="6" destOrd="0" presId="urn:microsoft.com/office/officeart/2011/layout/ConvergingText"/>
    <dgm:cxn modelId="{5568474C-B576-4E08-88AC-BAB1E08DE6E6}" type="presParOf" srcId="{AEDA8B5A-57BC-489C-976C-7BDCAF8001F7}" destId="{88BCA2EF-1375-4EE6-8586-68604AF7AEDD}" srcOrd="7" destOrd="0" presId="urn:microsoft.com/office/officeart/2011/layout/ConvergingText"/>
    <dgm:cxn modelId="{D0C88F35-DA3D-4678-8A9E-3F32179EE1FD}" type="presParOf" srcId="{AEDA8B5A-57BC-489C-976C-7BDCAF8001F7}" destId="{E491CD53-500F-4754-9CFD-53AD3B3A5556}" srcOrd="8" destOrd="0" presId="urn:microsoft.com/office/officeart/2011/layout/ConvergingText"/>
    <dgm:cxn modelId="{EF527968-9849-4D1D-895D-D312DDD1D043}" type="presParOf" srcId="{AEDA8B5A-57BC-489C-976C-7BDCAF8001F7}" destId="{BA3142D0-F51F-427B-A1CE-3FAEB1711E5F}" srcOrd="9" destOrd="0" presId="urn:microsoft.com/office/officeart/2011/layout/ConvergingText"/>
    <dgm:cxn modelId="{BCED393A-C30D-4E2E-8B8A-A3A21A9BBAF9}" type="presParOf" srcId="{AEDA8B5A-57BC-489C-976C-7BDCAF8001F7}" destId="{3BA05FFB-FE36-49D1-B6B2-EA6B1A6D68C1}" srcOrd="10" destOrd="0" presId="urn:microsoft.com/office/officeart/2011/layout/ConvergingText"/>
    <dgm:cxn modelId="{A975021C-7CC2-4760-BB54-A2BE78A2F222}" type="presParOf" srcId="{75FAA76E-05DA-4DF3-87F1-D87C4E86D1D8}" destId="{B6017673-1B4C-459C-83B7-07BA55157EE1}" srcOrd="1" destOrd="0" presId="urn:microsoft.com/office/officeart/2011/layout/ConvergingText"/>
    <dgm:cxn modelId="{4E0DAD9A-2C67-419A-9E29-91F37558AEE0}" type="presParOf" srcId="{75FAA76E-05DA-4DF3-87F1-D87C4E86D1D8}" destId="{05314D34-DACD-4D45-A24C-679B9804123A}" srcOrd="2" destOrd="0" presId="urn:microsoft.com/office/officeart/2011/layout/ConvergingText"/>
    <dgm:cxn modelId="{40BBB8E5-4DD5-45F8-BEE9-6857C2497403}" type="presParOf" srcId="{05314D34-DACD-4D45-A24C-679B9804123A}" destId="{3DA0FE97-3F51-4D17-AB18-6E84F1BB7E8C}" srcOrd="0" destOrd="0" presId="urn:microsoft.com/office/officeart/2011/layout/ConvergingText"/>
    <dgm:cxn modelId="{EB859DC9-8B75-48D3-BF63-30F65801A535}" type="presParOf" srcId="{05314D34-DACD-4D45-A24C-679B9804123A}" destId="{FEF4DE81-2C06-4D04-87E6-6D71C84AB659}" srcOrd="1" destOrd="0" presId="urn:microsoft.com/office/officeart/2011/layout/ConvergingText"/>
    <dgm:cxn modelId="{7BD9B801-792F-4ED2-9F44-6F193FB3483A}" type="presParOf" srcId="{05314D34-DACD-4D45-A24C-679B9804123A}" destId="{FE3C84A7-F958-4686-9BAB-B3831E3BAAF9}" srcOrd="2" destOrd="0" presId="urn:microsoft.com/office/officeart/2011/layout/ConvergingText"/>
    <dgm:cxn modelId="{FA1AA285-3B0F-4BE2-AD9D-B5A2584155EF}" type="presParOf" srcId="{05314D34-DACD-4D45-A24C-679B9804123A}" destId="{A15CF23B-2607-4A09-8CB3-0446D9E30B8F}" srcOrd="3" destOrd="0" presId="urn:microsoft.com/office/officeart/2011/layout/ConvergingText"/>
    <dgm:cxn modelId="{1E44B1CC-5D8D-450E-8FE8-954DD9308932}" type="presParOf" srcId="{05314D34-DACD-4D45-A24C-679B9804123A}" destId="{BCB982FC-E7FB-4016-945B-7D8B9CECD8C8}" srcOrd="4" destOrd="0" presId="urn:microsoft.com/office/officeart/2011/layout/ConvergingText"/>
    <dgm:cxn modelId="{2C25552C-35F7-4C65-AC8C-0A1C48B6F983}" type="presParOf" srcId="{05314D34-DACD-4D45-A24C-679B9804123A}" destId="{346EBCA6-F052-4981-B013-9B03BEE6F475}" srcOrd="5" destOrd="0" presId="urn:microsoft.com/office/officeart/2011/layout/ConvergingText"/>
    <dgm:cxn modelId="{A22FFD71-0D51-436C-A5DC-AB3C5CA391A5}" type="presParOf" srcId="{05314D34-DACD-4D45-A24C-679B9804123A}" destId="{7516FCA3-CA22-4D1F-AD0E-B957E16791F4}" srcOrd="6" destOrd="0" presId="urn:microsoft.com/office/officeart/2011/layout/ConvergingText"/>
    <dgm:cxn modelId="{55A643C0-37DC-4900-9935-5D9A238FB233}" type="presParOf" srcId="{05314D34-DACD-4D45-A24C-679B9804123A}" destId="{BC2ACAC1-E52D-41CB-92C4-68051EA02568}" srcOrd="7" destOrd="0" presId="urn:microsoft.com/office/officeart/2011/layout/ConvergingText"/>
    <dgm:cxn modelId="{FA77FC93-0F7A-41F7-8D4D-B41D8DCA9301}" type="presParOf" srcId="{05314D34-DACD-4D45-A24C-679B9804123A}" destId="{A3C0D51E-38D0-4DCD-AAAE-A9219C42BF80}" srcOrd="8" destOrd="0" presId="urn:microsoft.com/office/officeart/2011/layout/ConvergingText"/>
    <dgm:cxn modelId="{238199EB-DBAE-4017-8C51-4CFE86C64636}" type="presParOf" srcId="{05314D34-DACD-4D45-A24C-679B9804123A}" destId="{E9AC95F3-7E28-43EA-BBFF-2065F5FB5967}" srcOrd="9" destOrd="0" presId="urn:microsoft.com/office/officeart/2011/layout/ConvergingText"/>
    <dgm:cxn modelId="{51EEB801-C154-4EEB-BDD4-FA987C89E9DE}" type="presParOf" srcId="{05314D34-DACD-4D45-A24C-679B9804123A}" destId="{00DFDA96-9E8B-4F49-8D86-1ECB3DABE7C2}" srcOrd="10" destOrd="0" presId="urn:microsoft.com/office/officeart/2011/layout/ConvergingText"/>
    <dgm:cxn modelId="{1F00DE79-20A6-4220-B50D-143F6D1738FA}" type="presParOf" srcId="{75FAA76E-05DA-4DF3-87F1-D87C4E86D1D8}" destId="{C4A7DB86-47CA-4132-B64D-D571282A5219}" srcOrd="3" destOrd="0" presId="urn:microsoft.com/office/officeart/2011/layout/ConvergingText"/>
    <dgm:cxn modelId="{68CC9D3C-3C14-4A70-B1C2-318E991207B2}" type="presParOf" srcId="{75FAA76E-05DA-4DF3-87F1-D87C4E86D1D8}" destId="{71898822-A7CE-46D8-BACB-968A6F856E92}" srcOrd="4" destOrd="0" presId="urn:microsoft.com/office/officeart/2011/layout/ConvergingText"/>
    <dgm:cxn modelId="{79C06DF8-B236-4F69-9727-6D67B68A4462}" type="presParOf" srcId="{71898822-A7CE-46D8-BACB-968A6F856E92}" destId="{B49E607F-3AF7-49A3-A954-C56C6811FDC0}" srcOrd="0" destOrd="0" presId="urn:microsoft.com/office/officeart/2011/layout/ConvergingText"/>
    <dgm:cxn modelId="{EAFD373C-9CC3-4764-88FA-976F1563F84D}" type="presParOf" srcId="{71898822-A7CE-46D8-BACB-968A6F856E92}" destId="{1D85C203-8D40-4F4E-AD2E-2F0EA743FCD0}" srcOrd="1" destOrd="0" presId="urn:microsoft.com/office/officeart/2011/layout/ConvergingText"/>
    <dgm:cxn modelId="{CFF68830-18DA-409D-9785-2CACE58C47DD}" type="presParOf" srcId="{71898822-A7CE-46D8-BACB-968A6F856E92}" destId="{AAC79B85-7FA6-4C69-B060-D9C5BAD87A44}" srcOrd="2" destOrd="0" presId="urn:microsoft.com/office/officeart/2011/layout/ConvergingText"/>
    <dgm:cxn modelId="{03CDB8FB-5D67-456C-B6DA-50DD3E1D1A26}" type="presParOf" srcId="{71898822-A7CE-46D8-BACB-968A6F856E92}" destId="{94D79010-7DE6-4253-AE50-451E34895716}" srcOrd="3" destOrd="0" presId="urn:microsoft.com/office/officeart/2011/layout/ConvergingText"/>
    <dgm:cxn modelId="{165C73C0-4727-424E-9DCD-6753AE5F3347}" type="presParOf" srcId="{71898822-A7CE-46D8-BACB-968A6F856E92}" destId="{E0245525-07DB-4035-9507-4633A2B588BC}" srcOrd="4" destOrd="0" presId="urn:microsoft.com/office/officeart/2011/layout/ConvergingText"/>
    <dgm:cxn modelId="{971ABAC0-C973-46AE-8426-9FF8E8D1771A}" type="presParOf" srcId="{71898822-A7CE-46D8-BACB-968A6F856E92}" destId="{D5811218-159A-4B6F-9107-DD1BC4A062A3}" srcOrd="5" destOrd="0" presId="urn:microsoft.com/office/officeart/2011/layout/ConvergingText"/>
    <dgm:cxn modelId="{B9AE6C1A-7C6A-4B8B-9DB9-4B35E2C8E569}" type="presParOf" srcId="{71898822-A7CE-46D8-BACB-968A6F856E92}" destId="{26B5EE2E-3B12-4573-ADFF-E124C0D7EFBD}" srcOrd="6" destOrd="0" presId="urn:microsoft.com/office/officeart/2011/layout/ConvergingText"/>
    <dgm:cxn modelId="{F7EFC560-278B-4C4E-96DA-45A10D0E5C02}" type="presParOf" srcId="{71898822-A7CE-46D8-BACB-968A6F856E92}" destId="{34BA95FA-F858-4CB1-A9E4-6A71DB712CC5}" srcOrd="7" destOrd="0" presId="urn:microsoft.com/office/officeart/2011/layout/ConvergingText"/>
    <dgm:cxn modelId="{6C6BE1FF-2D92-41A7-AC1A-1AA741FB6243}" type="presParOf" srcId="{71898822-A7CE-46D8-BACB-968A6F856E92}" destId="{CA7D59C9-4203-4618-A279-DE86A95B12E1}" srcOrd="8" destOrd="0" presId="urn:microsoft.com/office/officeart/2011/layout/ConvergingText"/>
    <dgm:cxn modelId="{3125E0D1-B6AF-4F18-B282-FE018FD8A69F}" type="presParOf" srcId="{71898822-A7CE-46D8-BACB-968A6F856E92}" destId="{3C6E252D-C533-4E22-9B54-E0850E909730}" srcOrd="9" destOrd="0" presId="urn:microsoft.com/office/officeart/2011/layout/ConvergingText"/>
    <dgm:cxn modelId="{9DAF68C7-A594-44F0-AC0C-28158312482B}" type="presParOf" srcId="{71898822-A7CE-46D8-BACB-968A6F856E92}" destId="{2DFCAF27-ABBF-46C7-BFE5-52985B4D4EE3}" srcOrd="10" destOrd="0" presId="urn:microsoft.com/office/officeart/2011/layout/ConvergingTex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F3A4C-E5EC-4F78-B82E-D8636CFCEF00}">
      <dsp:nvSpPr>
        <dsp:cNvPr id="0" name=""/>
        <dsp:cNvSpPr/>
      </dsp:nvSpPr>
      <dsp:spPr>
        <a:xfrm>
          <a:off x="1359907"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FDAD6-AABF-4B11-91B9-2CBFDCDE94AE}">
      <dsp:nvSpPr>
        <dsp:cNvPr id="0" name=""/>
        <dsp:cNvSpPr/>
      </dsp:nvSpPr>
      <dsp:spPr>
        <a:xfrm>
          <a:off x="1246369"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C83C70-6045-49E2-9001-D40FA21382F4}">
      <dsp:nvSpPr>
        <dsp:cNvPr id="0" name=""/>
        <dsp:cNvSpPr/>
      </dsp:nvSpPr>
      <dsp:spPr>
        <a:xfrm>
          <a:off x="1132832"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42CEB4-B595-4DDB-BF20-A447170465E6}">
      <dsp:nvSpPr>
        <dsp:cNvPr id="0" name=""/>
        <dsp:cNvSpPr/>
      </dsp:nvSpPr>
      <dsp:spPr>
        <a:xfrm>
          <a:off x="1019294"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B0F856-A31E-4B69-9D9A-5EE27E152078}">
      <dsp:nvSpPr>
        <dsp:cNvPr id="0" name=""/>
        <dsp:cNvSpPr/>
      </dsp:nvSpPr>
      <dsp:spPr>
        <a:xfrm>
          <a:off x="905757"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B643A-CC10-4C4F-A051-E1AFC55F052D}">
      <dsp:nvSpPr>
        <dsp:cNvPr id="0" name=""/>
        <dsp:cNvSpPr/>
      </dsp:nvSpPr>
      <dsp:spPr>
        <a:xfrm>
          <a:off x="725265" y="1260439"/>
          <a:ext cx="133766" cy="13366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7AC85C-6108-4A0E-8956-6D446CA79E76}">
      <dsp:nvSpPr>
        <dsp:cNvPr id="0" name=""/>
        <dsp:cNvSpPr/>
      </dsp:nvSpPr>
      <dsp:spPr>
        <a:xfrm>
          <a:off x="1250928" y="115579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CA2EF-1375-4EE6-8586-68604AF7AEDD}">
      <dsp:nvSpPr>
        <dsp:cNvPr id="0" name=""/>
        <dsp:cNvSpPr/>
      </dsp:nvSpPr>
      <dsp:spPr>
        <a:xfrm>
          <a:off x="1250928" y="1432937"/>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91CD53-500F-4754-9CFD-53AD3B3A5556}">
      <dsp:nvSpPr>
        <dsp:cNvPr id="0" name=""/>
        <dsp:cNvSpPr/>
      </dsp:nvSpPr>
      <dsp:spPr>
        <a:xfrm>
          <a:off x="1310617" y="121586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142D0-F51F-427B-A1CE-3FAEB1711E5F}">
      <dsp:nvSpPr>
        <dsp:cNvPr id="0" name=""/>
        <dsp:cNvSpPr/>
      </dsp:nvSpPr>
      <dsp:spPr>
        <a:xfrm>
          <a:off x="1314606" y="1373205"/>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05FFB-FE36-49D1-B6B2-EA6B1A6D68C1}">
      <dsp:nvSpPr>
        <dsp:cNvPr id="0" name=""/>
        <dsp:cNvSpPr/>
      </dsp:nvSpPr>
      <dsp:spPr>
        <a:xfrm>
          <a:off x="2158" y="989043"/>
          <a:ext cx="676523" cy="6764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SG" sz="1050" kern="1200" dirty="0"/>
            <a:t>Visit Website</a:t>
          </a:r>
        </a:p>
      </dsp:txBody>
      <dsp:txXfrm>
        <a:off x="101232" y="1088108"/>
        <a:ext cx="478375" cy="478331"/>
      </dsp:txXfrm>
    </dsp:sp>
    <dsp:sp modelId="{3DA0FE97-3F51-4D17-AB18-6E84F1BB7E8C}">
      <dsp:nvSpPr>
        <dsp:cNvPr id="0" name=""/>
        <dsp:cNvSpPr/>
      </dsp:nvSpPr>
      <dsp:spPr>
        <a:xfrm>
          <a:off x="2855695"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4DE81-2C06-4D04-87E6-6D71C84AB659}">
      <dsp:nvSpPr>
        <dsp:cNvPr id="0" name=""/>
        <dsp:cNvSpPr/>
      </dsp:nvSpPr>
      <dsp:spPr>
        <a:xfrm>
          <a:off x="2742158"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C84A7-F958-4686-9BAB-B3831E3BAAF9}">
      <dsp:nvSpPr>
        <dsp:cNvPr id="0" name=""/>
        <dsp:cNvSpPr/>
      </dsp:nvSpPr>
      <dsp:spPr>
        <a:xfrm>
          <a:off x="2628620"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5CF23B-2607-4A09-8CB3-0446D9E30B8F}">
      <dsp:nvSpPr>
        <dsp:cNvPr id="0" name=""/>
        <dsp:cNvSpPr/>
      </dsp:nvSpPr>
      <dsp:spPr>
        <a:xfrm>
          <a:off x="2515083"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982FC-E7FB-4016-945B-7D8B9CECD8C8}">
      <dsp:nvSpPr>
        <dsp:cNvPr id="0" name=""/>
        <dsp:cNvSpPr/>
      </dsp:nvSpPr>
      <dsp:spPr>
        <a:xfrm>
          <a:off x="2401546"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6EBCA6-F052-4981-B013-9B03BEE6F475}">
      <dsp:nvSpPr>
        <dsp:cNvPr id="0" name=""/>
        <dsp:cNvSpPr/>
      </dsp:nvSpPr>
      <dsp:spPr>
        <a:xfrm>
          <a:off x="2221054" y="1260439"/>
          <a:ext cx="133766" cy="13366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16FCA3-CA22-4D1F-AD0E-B957E16791F4}">
      <dsp:nvSpPr>
        <dsp:cNvPr id="0" name=""/>
        <dsp:cNvSpPr/>
      </dsp:nvSpPr>
      <dsp:spPr>
        <a:xfrm>
          <a:off x="2746717" y="115579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ACAC1-E52D-41CB-92C4-68051EA02568}">
      <dsp:nvSpPr>
        <dsp:cNvPr id="0" name=""/>
        <dsp:cNvSpPr/>
      </dsp:nvSpPr>
      <dsp:spPr>
        <a:xfrm>
          <a:off x="2746717" y="1432937"/>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C0D51E-38D0-4DCD-AAAE-A9219C42BF80}">
      <dsp:nvSpPr>
        <dsp:cNvPr id="0" name=""/>
        <dsp:cNvSpPr/>
      </dsp:nvSpPr>
      <dsp:spPr>
        <a:xfrm>
          <a:off x="2806406" y="121586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C95F3-7E28-43EA-BBFF-2065F5FB5967}">
      <dsp:nvSpPr>
        <dsp:cNvPr id="0" name=""/>
        <dsp:cNvSpPr/>
      </dsp:nvSpPr>
      <dsp:spPr>
        <a:xfrm>
          <a:off x="2810394" y="1373205"/>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DFDA96-9E8B-4F49-8D86-1ECB3DABE7C2}">
      <dsp:nvSpPr>
        <dsp:cNvPr id="0" name=""/>
        <dsp:cNvSpPr/>
      </dsp:nvSpPr>
      <dsp:spPr>
        <a:xfrm>
          <a:off x="1497947" y="989043"/>
          <a:ext cx="676523" cy="6764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SG" sz="900" kern="1200" dirty="0"/>
            <a:t>Fill up lead form</a:t>
          </a:r>
        </a:p>
      </dsp:txBody>
      <dsp:txXfrm>
        <a:off x="1597021" y="1088108"/>
        <a:ext cx="478375" cy="478331"/>
      </dsp:txXfrm>
    </dsp:sp>
    <dsp:sp modelId="{B49E607F-3AF7-49A3-A954-C56C6811FDC0}">
      <dsp:nvSpPr>
        <dsp:cNvPr id="0" name=""/>
        <dsp:cNvSpPr/>
      </dsp:nvSpPr>
      <dsp:spPr>
        <a:xfrm>
          <a:off x="4351484"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85C203-8D40-4F4E-AD2E-2F0EA743FCD0}">
      <dsp:nvSpPr>
        <dsp:cNvPr id="0" name=""/>
        <dsp:cNvSpPr/>
      </dsp:nvSpPr>
      <dsp:spPr>
        <a:xfrm>
          <a:off x="4237947"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79B85-7FA6-4C69-B060-D9C5BAD87A44}">
      <dsp:nvSpPr>
        <dsp:cNvPr id="0" name=""/>
        <dsp:cNvSpPr/>
      </dsp:nvSpPr>
      <dsp:spPr>
        <a:xfrm>
          <a:off x="4124409"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D79010-7DE6-4253-AE50-451E34895716}">
      <dsp:nvSpPr>
        <dsp:cNvPr id="0" name=""/>
        <dsp:cNvSpPr/>
      </dsp:nvSpPr>
      <dsp:spPr>
        <a:xfrm>
          <a:off x="4010872"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245525-07DB-4035-9507-4633A2B588BC}">
      <dsp:nvSpPr>
        <dsp:cNvPr id="0" name=""/>
        <dsp:cNvSpPr/>
      </dsp:nvSpPr>
      <dsp:spPr>
        <a:xfrm>
          <a:off x="3897334"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11218-159A-4B6F-9107-DD1BC4A062A3}">
      <dsp:nvSpPr>
        <dsp:cNvPr id="0" name=""/>
        <dsp:cNvSpPr/>
      </dsp:nvSpPr>
      <dsp:spPr>
        <a:xfrm>
          <a:off x="3716842" y="1260439"/>
          <a:ext cx="133766" cy="13366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B5EE2E-3B12-4573-ADFF-E124C0D7EFBD}">
      <dsp:nvSpPr>
        <dsp:cNvPr id="0" name=""/>
        <dsp:cNvSpPr/>
      </dsp:nvSpPr>
      <dsp:spPr>
        <a:xfrm>
          <a:off x="4242505" y="115579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A95FA-F858-4CB1-A9E4-6A71DB712CC5}">
      <dsp:nvSpPr>
        <dsp:cNvPr id="0" name=""/>
        <dsp:cNvSpPr/>
      </dsp:nvSpPr>
      <dsp:spPr>
        <a:xfrm>
          <a:off x="4242505" y="1432937"/>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7D59C9-4203-4618-A279-DE86A95B12E1}">
      <dsp:nvSpPr>
        <dsp:cNvPr id="0" name=""/>
        <dsp:cNvSpPr/>
      </dsp:nvSpPr>
      <dsp:spPr>
        <a:xfrm>
          <a:off x="4302194" y="121586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E252D-C533-4E22-9B54-E0850E909730}">
      <dsp:nvSpPr>
        <dsp:cNvPr id="0" name=""/>
        <dsp:cNvSpPr/>
      </dsp:nvSpPr>
      <dsp:spPr>
        <a:xfrm>
          <a:off x="4306183" y="1373205"/>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CAF27-ABBF-46C7-BFE5-52985B4D4EE3}">
      <dsp:nvSpPr>
        <dsp:cNvPr id="0" name=""/>
        <dsp:cNvSpPr/>
      </dsp:nvSpPr>
      <dsp:spPr>
        <a:xfrm>
          <a:off x="2993735" y="989043"/>
          <a:ext cx="676523" cy="6764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SG" sz="900" kern="1200" dirty="0"/>
            <a:t>Capture and store lead info</a:t>
          </a:r>
        </a:p>
      </dsp:txBody>
      <dsp:txXfrm>
        <a:off x="3092809" y="1088108"/>
        <a:ext cx="478375" cy="478331"/>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FC03C-07F4-4A9E-919C-0B707C999AF3}"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12C35-7C39-4E7C-9066-306D8B432E0D}" type="slidenum">
              <a:rPr lang="en-US" smtClean="0"/>
              <a:t>‹#›</a:t>
            </a:fld>
            <a:endParaRPr lang="en-US"/>
          </a:p>
        </p:txBody>
      </p:sp>
    </p:spTree>
    <p:extLst>
      <p:ext uri="{BB962C8B-B14F-4D97-AF65-F5344CB8AC3E}">
        <p14:creationId xmlns:p14="http://schemas.microsoft.com/office/powerpoint/2010/main" val="274667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6D312C-E0C9-45B7-B66E-504AB149BD3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222278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6D312C-E0C9-45B7-B66E-504AB149BD3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43218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6D312C-E0C9-45B7-B66E-504AB149BD3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2296852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6D312C-E0C9-45B7-B66E-504AB149BD3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85871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16D312C-E0C9-45B7-B66E-504AB149BD3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174001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6D312C-E0C9-45B7-B66E-504AB149BD3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3483266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6D312C-E0C9-45B7-B66E-504AB149BD39}" type="datetimeFigureOut">
              <a:rPr lang="en-US" smtClean="0"/>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38598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6D312C-E0C9-45B7-B66E-504AB149BD39}" type="datetimeFigureOut">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15211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6D312C-E0C9-45B7-B66E-504AB149BD39}" type="datetimeFigureOut">
              <a:rPr lang="en-US" smtClean="0"/>
              <a:t>5/9/2022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3948648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6D312C-E0C9-45B7-B66E-504AB149BD3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115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6D312C-E0C9-45B7-B66E-504AB149BD3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793828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6D312C-E0C9-45B7-B66E-504AB149BD39}" type="datetimeFigureOut">
              <a:rPr lang="en-US" smtClean="0"/>
              <a:t>5/9/2022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4019A-1734-408E-9000-CD5130B01BC6}" type="slidenum">
              <a:rPr lang="en-US" smtClean="0"/>
              <a:t>‹#›</a:t>
            </a:fld>
            <a:endParaRPr lang="en-US"/>
          </a:p>
        </p:txBody>
      </p:sp>
    </p:spTree>
    <p:extLst>
      <p:ext uri="{BB962C8B-B14F-4D97-AF65-F5344CB8AC3E}">
        <p14:creationId xmlns:p14="http://schemas.microsoft.com/office/powerpoint/2010/main" val="3645484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igma.com/file/PkhjM22ZXLLLg7ScEBGjXX/Gustut-Wireframe?node-id=0%3A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686"/>
            <a:ext cx="3703446" cy="1230263"/>
          </a:xfrm>
          <a:prstGeom prst="rect">
            <a:avLst/>
          </a:prstGeom>
          <a:solidFill>
            <a:srgbClr val="961F61"/>
          </a:solidFill>
        </p:spPr>
      </p:pic>
      <p:sp>
        <p:nvSpPr>
          <p:cNvPr id="8" name="TextBox 7"/>
          <p:cNvSpPr txBox="1"/>
          <p:nvPr/>
        </p:nvSpPr>
        <p:spPr>
          <a:xfrm>
            <a:off x="0" y="1899975"/>
            <a:ext cx="12192000" cy="900000"/>
          </a:xfrm>
          <a:prstGeom prst="rect">
            <a:avLst/>
          </a:prstGeom>
          <a:solidFill>
            <a:schemeClr val="bg2"/>
          </a:solidFill>
        </p:spPr>
        <p:txBody>
          <a:bodyPr wrap="square" rtlCol="0" anchor="ctr">
            <a:spAutoFit/>
          </a:bodyPr>
          <a:lstStyle/>
          <a:p>
            <a:pPr algn="ctr"/>
            <a:r>
              <a:rPr lang="en-US" sz="3600" dirty="0"/>
              <a:t>Development of website for a Training Organization</a:t>
            </a:r>
          </a:p>
        </p:txBody>
      </p:sp>
      <p:sp>
        <p:nvSpPr>
          <p:cNvPr id="11" name="TextBox 10"/>
          <p:cNvSpPr txBox="1"/>
          <p:nvPr/>
        </p:nvSpPr>
        <p:spPr>
          <a:xfrm>
            <a:off x="1242123" y="3281001"/>
            <a:ext cx="8026399" cy="1384995"/>
          </a:xfrm>
          <a:prstGeom prst="rect">
            <a:avLst/>
          </a:prstGeom>
          <a:noFill/>
        </p:spPr>
        <p:txBody>
          <a:bodyPr wrap="square" rtlCol="0">
            <a:spAutoFit/>
          </a:bodyPr>
          <a:lstStyle/>
          <a:p>
            <a:r>
              <a:rPr lang="en-ID" sz="2800" b="1" dirty="0" smtClean="0"/>
              <a:t>Module</a:t>
            </a:r>
            <a:r>
              <a:rPr lang="en-ID" sz="2800" dirty="0" smtClean="0"/>
              <a:t> 		: Front End Web Development</a:t>
            </a:r>
          </a:p>
          <a:p>
            <a:r>
              <a:rPr lang="en-ID" sz="2800" b="1" dirty="0" smtClean="0"/>
              <a:t>Learner Name 	</a:t>
            </a:r>
            <a:r>
              <a:rPr lang="en-ID" sz="2800" dirty="0" smtClean="0"/>
              <a:t>: Ida Bagus Ketut Yoghantara</a:t>
            </a:r>
          </a:p>
          <a:p>
            <a:r>
              <a:rPr lang="en-ID" sz="2800" b="1" dirty="0" smtClean="0"/>
              <a:t>Class			</a:t>
            </a:r>
            <a:r>
              <a:rPr lang="en-ID" sz="2800" dirty="0" smtClean="0"/>
              <a:t>: BDSE04-0322</a:t>
            </a:r>
            <a:endParaRPr lang="en-US" sz="2800" b="1" dirty="0"/>
          </a:p>
        </p:txBody>
      </p:sp>
    </p:spTree>
    <p:extLst>
      <p:ext uri="{BB962C8B-B14F-4D97-AF65-F5344CB8AC3E}">
        <p14:creationId xmlns:p14="http://schemas.microsoft.com/office/powerpoint/2010/main" val="153615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fontScale="90000"/>
          </a:bodyPr>
          <a:lstStyle/>
          <a:p>
            <a:r>
              <a:rPr lang="en-ID" sz="3600" dirty="0">
                <a:solidFill>
                  <a:schemeClr val="bg1"/>
                </a:solidFill>
              </a:rPr>
              <a:t> </a:t>
            </a:r>
            <a:r>
              <a:rPr lang="en-ID" sz="3600" b="1" dirty="0" smtClean="0">
                <a:solidFill>
                  <a:schemeClr val="bg1"/>
                </a:solidFill>
              </a:rPr>
              <a:t>TASK 3 SOLUTION, HTML PAGES Without CSS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11" name="TextBox 10"/>
          <p:cNvSpPr txBox="1"/>
          <p:nvPr/>
        </p:nvSpPr>
        <p:spPr>
          <a:xfrm>
            <a:off x="1991875" y="1045430"/>
            <a:ext cx="3026649" cy="523220"/>
          </a:xfrm>
          <a:prstGeom prst="rect">
            <a:avLst/>
          </a:prstGeom>
          <a:noFill/>
        </p:spPr>
        <p:txBody>
          <a:bodyPr wrap="square" rtlCol="0">
            <a:spAutoFit/>
          </a:bodyPr>
          <a:lstStyle/>
          <a:p>
            <a:r>
              <a:rPr lang="en-ID" sz="2800" b="1" dirty="0" smtClean="0"/>
              <a:t>COURSE LIST </a:t>
            </a:r>
            <a:r>
              <a:rPr lang="en-ID" sz="2800" b="1" dirty="0"/>
              <a:t>PAGE</a:t>
            </a:r>
            <a:endParaRPr lang="en-US" sz="2800" b="1" dirty="0"/>
          </a:p>
        </p:txBody>
      </p:sp>
      <p:sp>
        <p:nvSpPr>
          <p:cNvPr id="12" name="TextBox 11"/>
          <p:cNvSpPr txBox="1"/>
          <p:nvPr/>
        </p:nvSpPr>
        <p:spPr>
          <a:xfrm>
            <a:off x="7040125" y="1045430"/>
            <a:ext cx="3742175" cy="523220"/>
          </a:xfrm>
          <a:prstGeom prst="rect">
            <a:avLst/>
          </a:prstGeom>
          <a:noFill/>
        </p:spPr>
        <p:txBody>
          <a:bodyPr wrap="square" rtlCol="0">
            <a:spAutoFit/>
          </a:bodyPr>
          <a:lstStyle/>
          <a:p>
            <a:r>
              <a:rPr lang="en-ID" sz="2800" b="1" dirty="0" smtClean="0"/>
              <a:t>COURSE DETAILS </a:t>
            </a:r>
            <a:r>
              <a:rPr lang="en-ID" sz="2800" b="1" dirty="0"/>
              <a:t>PAGE</a:t>
            </a:r>
            <a:endParaRPr lang="en-US" sz="2800" b="1" dirty="0"/>
          </a:p>
        </p:txBody>
      </p:sp>
      <p:pic>
        <p:nvPicPr>
          <p:cNvPr id="3" name="Picture 2"/>
          <p:cNvPicPr>
            <a:picLocks noChangeAspect="1"/>
          </p:cNvPicPr>
          <p:nvPr/>
        </p:nvPicPr>
        <p:blipFill>
          <a:blip r:embed="rId3"/>
          <a:stretch>
            <a:fillRect/>
          </a:stretch>
        </p:blipFill>
        <p:spPr>
          <a:xfrm>
            <a:off x="1150381" y="1568650"/>
            <a:ext cx="4709635" cy="503535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6854077" y="1568650"/>
            <a:ext cx="4343861" cy="5035350"/>
          </a:xfrm>
          <a:prstGeom prst="rect">
            <a:avLst/>
          </a:prstGeom>
          <a:ln>
            <a:solidFill>
              <a:schemeClr val="tx1"/>
            </a:solidFill>
          </a:ln>
        </p:spPr>
      </p:pic>
    </p:spTree>
    <p:extLst>
      <p:ext uri="{BB962C8B-B14F-4D97-AF65-F5344CB8AC3E}">
        <p14:creationId xmlns:p14="http://schemas.microsoft.com/office/powerpoint/2010/main" val="454575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pic>
        <p:nvPicPr>
          <p:cNvPr id="6" name="Picture 5"/>
          <p:cNvPicPr>
            <a:picLocks noChangeAspect="1"/>
          </p:cNvPicPr>
          <p:nvPr/>
        </p:nvPicPr>
        <p:blipFill>
          <a:blip r:embed="rId3"/>
          <a:stretch>
            <a:fillRect/>
          </a:stretch>
        </p:blipFill>
        <p:spPr>
          <a:xfrm>
            <a:off x="956946" y="1641623"/>
            <a:ext cx="5096509" cy="5016844"/>
          </a:xfrm>
          <a:prstGeom prst="rect">
            <a:avLst/>
          </a:prstGeom>
          <a:ln>
            <a:solidFill>
              <a:schemeClr val="tx1"/>
            </a:solidFill>
          </a:ln>
        </p:spPr>
      </p:pic>
      <p:sp>
        <p:nvSpPr>
          <p:cNvPr id="11" name="TextBox 10"/>
          <p:cNvSpPr txBox="1"/>
          <p:nvPr/>
        </p:nvSpPr>
        <p:spPr>
          <a:xfrm>
            <a:off x="1991875" y="1045430"/>
            <a:ext cx="3026649" cy="523220"/>
          </a:xfrm>
          <a:prstGeom prst="rect">
            <a:avLst/>
          </a:prstGeom>
          <a:noFill/>
        </p:spPr>
        <p:txBody>
          <a:bodyPr wrap="square" rtlCol="0">
            <a:spAutoFit/>
          </a:bodyPr>
          <a:lstStyle/>
          <a:p>
            <a:r>
              <a:rPr lang="en-ID" sz="2800" b="1" dirty="0" smtClean="0"/>
              <a:t>COURSE LIST </a:t>
            </a:r>
            <a:r>
              <a:rPr lang="en-ID" sz="2800" b="1" dirty="0"/>
              <a:t>PAGE</a:t>
            </a:r>
            <a:endParaRPr lang="en-US" sz="2800" b="1" dirty="0"/>
          </a:p>
        </p:txBody>
      </p:sp>
      <p:pic>
        <p:nvPicPr>
          <p:cNvPr id="7" name="Picture 6"/>
          <p:cNvPicPr>
            <a:picLocks noChangeAspect="1"/>
          </p:cNvPicPr>
          <p:nvPr/>
        </p:nvPicPr>
        <p:blipFill>
          <a:blip r:embed="rId4"/>
          <a:stretch>
            <a:fillRect/>
          </a:stretch>
        </p:blipFill>
        <p:spPr>
          <a:xfrm>
            <a:off x="7010400" y="1641623"/>
            <a:ext cx="3771900" cy="5016844"/>
          </a:xfrm>
          <a:prstGeom prst="rect">
            <a:avLst/>
          </a:prstGeom>
          <a:ln>
            <a:solidFill>
              <a:schemeClr val="tx1"/>
            </a:solidFill>
          </a:ln>
        </p:spPr>
      </p:pic>
      <p:sp>
        <p:nvSpPr>
          <p:cNvPr id="12" name="TextBox 11"/>
          <p:cNvSpPr txBox="1"/>
          <p:nvPr/>
        </p:nvSpPr>
        <p:spPr>
          <a:xfrm>
            <a:off x="7040125" y="1045430"/>
            <a:ext cx="3742175" cy="523220"/>
          </a:xfrm>
          <a:prstGeom prst="rect">
            <a:avLst/>
          </a:prstGeom>
          <a:noFill/>
        </p:spPr>
        <p:txBody>
          <a:bodyPr wrap="square" rtlCol="0">
            <a:spAutoFit/>
          </a:bodyPr>
          <a:lstStyle/>
          <a:p>
            <a:r>
              <a:rPr lang="en-ID" sz="2800" b="1" dirty="0" smtClean="0"/>
              <a:t>COURSE DETAILS </a:t>
            </a:r>
            <a:r>
              <a:rPr lang="en-ID" sz="2800" b="1" dirty="0"/>
              <a:t>PAGE</a:t>
            </a:r>
            <a:endParaRPr lang="en-US" sz="2800" b="1" dirty="0"/>
          </a:p>
        </p:txBody>
      </p:sp>
    </p:spTree>
    <p:extLst>
      <p:ext uri="{BB962C8B-B14F-4D97-AF65-F5344CB8AC3E}">
        <p14:creationId xmlns:p14="http://schemas.microsoft.com/office/powerpoint/2010/main" val="1479572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fontScale="90000"/>
          </a:bodyPr>
          <a:lstStyle/>
          <a:p>
            <a:r>
              <a:rPr lang="en-ID" sz="3600" dirty="0">
                <a:solidFill>
                  <a:schemeClr val="bg1"/>
                </a:solidFill>
              </a:rPr>
              <a:t> </a:t>
            </a:r>
            <a:r>
              <a:rPr lang="en-ID" sz="3600" b="1" dirty="0" smtClean="0">
                <a:solidFill>
                  <a:schemeClr val="bg1"/>
                </a:solidFill>
              </a:rPr>
              <a:t>TASK 3 SOLUTION, HTML PAGES Without CSS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9" name="TextBox 8"/>
          <p:cNvSpPr txBox="1"/>
          <p:nvPr/>
        </p:nvSpPr>
        <p:spPr>
          <a:xfrm>
            <a:off x="424986" y="1062413"/>
            <a:ext cx="3450328" cy="461665"/>
          </a:xfrm>
          <a:prstGeom prst="rect">
            <a:avLst/>
          </a:prstGeom>
          <a:noFill/>
        </p:spPr>
        <p:txBody>
          <a:bodyPr wrap="square" rtlCol="0">
            <a:spAutoFit/>
          </a:bodyPr>
          <a:lstStyle/>
          <a:p>
            <a:r>
              <a:rPr lang="en-ID" sz="2400" b="1" dirty="0" smtClean="0"/>
              <a:t>COURSE SCHEDULE </a:t>
            </a:r>
            <a:r>
              <a:rPr lang="en-ID" sz="2400" b="1" dirty="0"/>
              <a:t>PAGE</a:t>
            </a:r>
            <a:endParaRPr lang="en-US" sz="2400" b="1" dirty="0"/>
          </a:p>
        </p:txBody>
      </p:sp>
      <p:sp>
        <p:nvSpPr>
          <p:cNvPr id="10" name="TextBox 9"/>
          <p:cNvSpPr txBox="1"/>
          <p:nvPr/>
        </p:nvSpPr>
        <p:spPr>
          <a:xfrm>
            <a:off x="4620632" y="1062412"/>
            <a:ext cx="2973393" cy="461665"/>
          </a:xfrm>
          <a:prstGeom prst="rect">
            <a:avLst/>
          </a:prstGeom>
          <a:noFill/>
        </p:spPr>
        <p:txBody>
          <a:bodyPr wrap="square" rtlCol="0">
            <a:spAutoFit/>
          </a:bodyPr>
          <a:lstStyle/>
          <a:p>
            <a:r>
              <a:rPr lang="en-ID" sz="2400" b="1" dirty="0" smtClean="0"/>
              <a:t>PRIVACY POLICY PAGE</a:t>
            </a:r>
            <a:endParaRPr lang="en-US" sz="2400" b="1" dirty="0"/>
          </a:p>
        </p:txBody>
      </p:sp>
      <p:sp>
        <p:nvSpPr>
          <p:cNvPr id="12" name="TextBox 11"/>
          <p:cNvSpPr txBox="1"/>
          <p:nvPr/>
        </p:nvSpPr>
        <p:spPr>
          <a:xfrm>
            <a:off x="8959110" y="1062411"/>
            <a:ext cx="2071578" cy="461665"/>
          </a:xfrm>
          <a:prstGeom prst="rect">
            <a:avLst/>
          </a:prstGeom>
          <a:noFill/>
        </p:spPr>
        <p:txBody>
          <a:bodyPr wrap="square" rtlCol="0">
            <a:spAutoFit/>
          </a:bodyPr>
          <a:lstStyle/>
          <a:p>
            <a:r>
              <a:rPr lang="en-ID" sz="2400" b="1" dirty="0" smtClean="0"/>
              <a:t>SITEMAP PAGE</a:t>
            </a:r>
            <a:endParaRPr lang="en-US" sz="2400" b="1" dirty="0"/>
          </a:p>
        </p:txBody>
      </p:sp>
      <p:pic>
        <p:nvPicPr>
          <p:cNvPr id="8" name="Picture 7"/>
          <p:cNvPicPr>
            <a:picLocks noChangeAspect="1"/>
          </p:cNvPicPr>
          <p:nvPr/>
        </p:nvPicPr>
        <p:blipFill>
          <a:blip r:embed="rId3"/>
          <a:stretch>
            <a:fillRect/>
          </a:stretch>
        </p:blipFill>
        <p:spPr>
          <a:xfrm>
            <a:off x="415797" y="1524076"/>
            <a:ext cx="3325874" cy="5041824"/>
          </a:xfrm>
          <a:prstGeom prst="rect">
            <a:avLst/>
          </a:prstGeom>
          <a:ln>
            <a:solidFill>
              <a:schemeClr val="tx1"/>
            </a:solidFill>
          </a:ln>
        </p:spPr>
      </p:pic>
      <p:pic>
        <p:nvPicPr>
          <p:cNvPr id="13" name="Picture 12"/>
          <p:cNvPicPr>
            <a:picLocks noChangeAspect="1"/>
          </p:cNvPicPr>
          <p:nvPr/>
        </p:nvPicPr>
        <p:blipFill>
          <a:blip r:embed="rId4"/>
          <a:stretch>
            <a:fillRect/>
          </a:stretch>
        </p:blipFill>
        <p:spPr>
          <a:xfrm>
            <a:off x="4518745" y="1524075"/>
            <a:ext cx="3177166" cy="5034729"/>
          </a:xfrm>
          <a:prstGeom prst="rect">
            <a:avLst/>
          </a:prstGeom>
          <a:ln>
            <a:solidFill>
              <a:schemeClr val="tx1"/>
            </a:solidFill>
          </a:ln>
        </p:spPr>
      </p:pic>
      <p:pic>
        <p:nvPicPr>
          <p:cNvPr id="14" name="Picture 13"/>
          <p:cNvPicPr>
            <a:picLocks noChangeAspect="1"/>
          </p:cNvPicPr>
          <p:nvPr/>
        </p:nvPicPr>
        <p:blipFill>
          <a:blip r:embed="rId5"/>
          <a:stretch>
            <a:fillRect/>
          </a:stretch>
        </p:blipFill>
        <p:spPr>
          <a:xfrm>
            <a:off x="8339342" y="1524075"/>
            <a:ext cx="3604449" cy="5034729"/>
          </a:xfrm>
          <a:prstGeom prst="rect">
            <a:avLst/>
          </a:prstGeom>
          <a:ln>
            <a:solidFill>
              <a:schemeClr val="tx1"/>
            </a:solidFill>
          </a:ln>
        </p:spPr>
      </p:pic>
    </p:spTree>
    <p:extLst>
      <p:ext uri="{BB962C8B-B14F-4D97-AF65-F5344CB8AC3E}">
        <p14:creationId xmlns:p14="http://schemas.microsoft.com/office/powerpoint/2010/main" val="3156693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pic>
        <p:nvPicPr>
          <p:cNvPr id="3" name="Picture 2"/>
          <p:cNvPicPr>
            <a:picLocks noChangeAspect="1"/>
          </p:cNvPicPr>
          <p:nvPr/>
        </p:nvPicPr>
        <p:blipFill>
          <a:blip r:embed="rId3"/>
          <a:stretch>
            <a:fillRect/>
          </a:stretch>
        </p:blipFill>
        <p:spPr>
          <a:xfrm>
            <a:off x="424986" y="1614034"/>
            <a:ext cx="3450327" cy="5004479"/>
          </a:xfrm>
          <a:prstGeom prst="rect">
            <a:avLst/>
          </a:prstGeom>
          <a:ln>
            <a:solidFill>
              <a:schemeClr val="tx1"/>
            </a:solidFill>
          </a:ln>
        </p:spPr>
      </p:pic>
      <p:sp>
        <p:nvSpPr>
          <p:cNvPr id="9" name="TextBox 8"/>
          <p:cNvSpPr txBox="1"/>
          <p:nvPr/>
        </p:nvSpPr>
        <p:spPr>
          <a:xfrm>
            <a:off x="424986" y="1062413"/>
            <a:ext cx="3450328" cy="461665"/>
          </a:xfrm>
          <a:prstGeom prst="rect">
            <a:avLst/>
          </a:prstGeom>
          <a:noFill/>
        </p:spPr>
        <p:txBody>
          <a:bodyPr wrap="square" rtlCol="0">
            <a:spAutoFit/>
          </a:bodyPr>
          <a:lstStyle/>
          <a:p>
            <a:r>
              <a:rPr lang="en-ID" sz="2400" b="1" dirty="0" smtClean="0"/>
              <a:t>COURSE SCHEDULE </a:t>
            </a:r>
            <a:r>
              <a:rPr lang="en-ID" sz="2400" b="1" dirty="0"/>
              <a:t>PAGE</a:t>
            </a:r>
            <a:endParaRPr lang="en-US" sz="2400" b="1" dirty="0"/>
          </a:p>
        </p:txBody>
      </p:sp>
      <p:pic>
        <p:nvPicPr>
          <p:cNvPr id="6" name="Picture 5"/>
          <p:cNvPicPr>
            <a:picLocks noChangeAspect="1"/>
          </p:cNvPicPr>
          <p:nvPr/>
        </p:nvPicPr>
        <p:blipFill>
          <a:blip r:embed="rId4"/>
          <a:stretch>
            <a:fillRect/>
          </a:stretch>
        </p:blipFill>
        <p:spPr>
          <a:xfrm>
            <a:off x="4300299" y="1614033"/>
            <a:ext cx="3466212" cy="5004480"/>
          </a:xfrm>
          <a:prstGeom prst="rect">
            <a:avLst/>
          </a:prstGeom>
          <a:ln>
            <a:solidFill>
              <a:schemeClr val="tx1"/>
            </a:solidFill>
          </a:ln>
        </p:spPr>
      </p:pic>
      <p:sp>
        <p:nvSpPr>
          <p:cNvPr id="10" name="TextBox 9"/>
          <p:cNvSpPr txBox="1"/>
          <p:nvPr/>
        </p:nvSpPr>
        <p:spPr>
          <a:xfrm>
            <a:off x="4620632" y="1062412"/>
            <a:ext cx="2973393" cy="461665"/>
          </a:xfrm>
          <a:prstGeom prst="rect">
            <a:avLst/>
          </a:prstGeom>
          <a:noFill/>
        </p:spPr>
        <p:txBody>
          <a:bodyPr wrap="square" rtlCol="0">
            <a:spAutoFit/>
          </a:bodyPr>
          <a:lstStyle/>
          <a:p>
            <a:r>
              <a:rPr lang="en-ID" sz="2400" b="1" dirty="0" smtClean="0"/>
              <a:t>PRIVACY POLICY PAGE</a:t>
            </a:r>
            <a:endParaRPr lang="en-US" sz="2400" b="1" dirty="0"/>
          </a:p>
        </p:txBody>
      </p:sp>
      <p:pic>
        <p:nvPicPr>
          <p:cNvPr id="11" name="Picture 10"/>
          <p:cNvPicPr>
            <a:picLocks noChangeAspect="1"/>
          </p:cNvPicPr>
          <p:nvPr/>
        </p:nvPicPr>
        <p:blipFill>
          <a:blip r:embed="rId5"/>
          <a:stretch>
            <a:fillRect/>
          </a:stretch>
        </p:blipFill>
        <p:spPr>
          <a:xfrm>
            <a:off x="8077200" y="1614034"/>
            <a:ext cx="3835399" cy="5004479"/>
          </a:xfrm>
          <a:prstGeom prst="rect">
            <a:avLst/>
          </a:prstGeom>
          <a:ln>
            <a:solidFill>
              <a:schemeClr val="tx1"/>
            </a:solidFill>
          </a:ln>
        </p:spPr>
      </p:pic>
      <p:sp>
        <p:nvSpPr>
          <p:cNvPr id="12" name="TextBox 11"/>
          <p:cNvSpPr txBox="1"/>
          <p:nvPr/>
        </p:nvSpPr>
        <p:spPr>
          <a:xfrm>
            <a:off x="8959110" y="1062411"/>
            <a:ext cx="2071578" cy="461665"/>
          </a:xfrm>
          <a:prstGeom prst="rect">
            <a:avLst/>
          </a:prstGeom>
          <a:noFill/>
        </p:spPr>
        <p:txBody>
          <a:bodyPr wrap="square" rtlCol="0">
            <a:spAutoFit/>
          </a:bodyPr>
          <a:lstStyle/>
          <a:p>
            <a:r>
              <a:rPr lang="en-ID" sz="2400" b="1" dirty="0" smtClean="0"/>
              <a:t>SITEMAP PAGE</a:t>
            </a:r>
            <a:endParaRPr lang="en-US" sz="2400" b="1" dirty="0"/>
          </a:p>
        </p:txBody>
      </p:sp>
    </p:spTree>
    <p:extLst>
      <p:ext uri="{BB962C8B-B14F-4D97-AF65-F5344CB8AC3E}">
        <p14:creationId xmlns:p14="http://schemas.microsoft.com/office/powerpoint/2010/main" val="3890377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fontScale="90000"/>
          </a:bodyPr>
          <a:lstStyle/>
          <a:p>
            <a:r>
              <a:rPr lang="en-ID" sz="3600" dirty="0">
                <a:solidFill>
                  <a:schemeClr val="bg1"/>
                </a:solidFill>
              </a:rPr>
              <a:t> </a:t>
            </a:r>
            <a:r>
              <a:rPr lang="en-ID" sz="3600" b="1" dirty="0" smtClean="0">
                <a:solidFill>
                  <a:schemeClr val="bg1"/>
                </a:solidFill>
              </a:rPr>
              <a:t>TASK 3 SOLUTION, HTML PAGES Without CSS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8" name="TextBox 7"/>
          <p:cNvSpPr txBox="1"/>
          <p:nvPr/>
        </p:nvSpPr>
        <p:spPr>
          <a:xfrm>
            <a:off x="1174631" y="1197075"/>
            <a:ext cx="4132500" cy="523220"/>
          </a:xfrm>
          <a:prstGeom prst="rect">
            <a:avLst/>
          </a:prstGeom>
          <a:noFill/>
        </p:spPr>
        <p:txBody>
          <a:bodyPr wrap="square" rtlCol="0">
            <a:spAutoFit/>
          </a:bodyPr>
          <a:lstStyle/>
          <a:p>
            <a:r>
              <a:rPr lang="en-ID" sz="2800" b="1" dirty="0" smtClean="0"/>
              <a:t>LEAD REGISTRATION PAGE</a:t>
            </a:r>
            <a:endParaRPr lang="en-US" sz="2800" b="1" dirty="0"/>
          </a:p>
        </p:txBody>
      </p:sp>
      <p:sp>
        <p:nvSpPr>
          <p:cNvPr id="10" name="TextBox 9"/>
          <p:cNvSpPr txBox="1"/>
          <p:nvPr/>
        </p:nvSpPr>
        <p:spPr>
          <a:xfrm>
            <a:off x="7674483" y="1211589"/>
            <a:ext cx="2831311" cy="523220"/>
          </a:xfrm>
          <a:prstGeom prst="rect">
            <a:avLst/>
          </a:prstGeom>
          <a:noFill/>
        </p:spPr>
        <p:txBody>
          <a:bodyPr wrap="square" rtlCol="0">
            <a:spAutoFit/>
          </a:bodyPr>
          <a:lstStyle/>
          <a:p>
            <a:r>
              <a:rPr lang="en-ID" sz="2800" b="1" dirty="0" smtClean="0"/>
              <a:t>THANK YOU PAGE</a:t>
            </a:r>
            <a:endParaRPr lang="en-US" sz="2800" b="1" dirty="0"/>
          </a:p>
        </p:txBody>
      </p:sp>
      <p:pic>
        <p:nvPicPr>
          <p:cNvPr id="3" name="Picture 2"/>
          <p:cNvPicPr>
            <a:picLocks noChangeAspect="1"/>
          </p:cNvPicPr>
          <p:nvPr/>
        </p:nvPicPr>
        <p:blipFill>
          <a:blip r:embed="rId3"/>
          <a:stretch>
            <a:fillRect/>
          </a:stretch>
        </p:blipFill>
        <p:spPr>
          <a:xfrm>
            <a:off x="1174631" y="1734809"/>
            <a:ext cx="4132499" cy="4767591"/>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6992823" y="1734809"/>
            <a:ext cx="4194629" cy="4790256"/>
          </a:xfrm>
          <a:prstGeom prst="rect">
            <a:avLst/>
          </a:prstGeom>
          <a:ln>
            <a:solidFill>
              <a:schemeClr val="tx1"/>
            </a:solidFill>
          </a:ln>
        </p:spPr>
      </p:pic>
    </p:spTree>
    <p:extLst>
      <p:ext uri="{BB962C8B-B14F-4D97-AF65-F5344CB8AC3E}">
        <p14:creationId xmlns:p14="http://schemas.microsoft.com/office/powerpoint/2010/main" val="1331309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pic>
        <p:nvPicPr>
          <p:cNvPr id="7" name="Picture 6"/>
          <p:cNvPicPr>
            <a:picLocks noChangeAspect="1"/>
          </p:cNvPicPr>
          <p:nvPr/>
        </p:nvPicPr>
        <p:blipFill>
          <a:blip r:embed="rId3"/>
          <a:stretch>
            <a:fillRect/>
          </a:stretch>
        </p:blipFill>
        <p:spPr>
          <a:xfrm>
            <a:off x="385763" y="1944913"/>
            <a:ext cx="5492523" cy="4441373"/>
          </a:xfrm>
          <a:prstGeom prst="rect">
            <a:avLst/>
          </a:prstGeom>
          <a:ln>
            <a:solidFill>
              <a:schemeClr val="tx1"/>
            </a:solidFill>
          </a:ln>
        </p:spPr>
      </p:pic>
      <p:sp>
        <p:nvSpPr>
          <p:cNvPr id="8" name="TextBox 7"/>
          <p:cNvSpPr txBox="1"/>
          <p:nvPr/>
        </p:nvSpPr>
        <p:spPr>
          <a:xfrm>
            <a:off x="1174631" y="1197075"/>
            <a:ext cx="4132500" cy="523220"/>
          </a:xfrm>
          <a:prstGeom prst="rect">
            <a:avLst/>
          </a:prstGeom>
          <a:noFill/>
        </p:spPr>
        <p:txBody>
          <a:bodyPr wrap="square" rtlCol="0">
            <a:spAutoFit/>
          </a:bodyPr>
          <a:lstStyle/>
          <a:p>
            <a:r>
              <a:rPr lang="en-ID" sz="2800" b="1" dirty="0" smtClean="0"/>
              <a:t>LEAD REGISTRATION PAGE</a:t>
            </a:r>
            <a:endParaRPr lang="en-US" sz="2800" b="1" dirty="0"/>
          </a:p>
        </p:txBody>
      </p:sp>
      <p:pic>
        <p:nvPicPr>
          <p:cNvPr id="9" name="Picture 8"/>
          <p:cNvPicPr>
            <a:picLocks noChangeAspect="1"/>
          </p:cNvPicPr>
          <p:nvPr/>
        </p:nvPicPr>
        <p:blipFill>
          <a:blip r:embed="rId4"/>
          <a:stretch>
            <a:fillRect/>
          </a:stretch>
        </p:blipFill>
        <p:spPr>
          <a:xfrm>
            <a:off x="6264049" y="1944913"/>
            <a:ext cx="5652180" cy="4441373"/>
          </a:xfrm>
          <a:prstGeom prst="rect">
            <a:avLst/>
          </a:prstGeom>
          <a:ln>
            <a:solidFill>
              <a:schemeClr val="tx1"/>
            </a:solidFill>
          </a:ln>
        </p:spPr>
      </p:pic>
      <p:sp>
        <p:nvSpPr>
          <p:cNvPr id="10" name="TextBox 9"/>
          <p:cNvSpPr txBox="1"/>
          <p:nvPr/>
        </p:nvSpPr>
        <p:spPr>
          <a:xfrm>
            <a:off x="7674483" y="1211589"/>
            <a:ext cx="2831311" cy="523220"/>
          </a:xfrm>
          <a:prstGeom prst="rect">
            <a:avLst/>
          </a:prstGeom>
          <a:noFill/>
        </p:spPr>
        <p:txBody>
          <a:bodyPr wrap="square" rtlCol="0">
            <a:spAutoFit/>
          </a:bodyPr>
          <a:lstStyle/>
          <a:p>
            <a:r>
              <a:rPr lang="en-ID" sz="2800" b="1" dirty="0" smtClean="0"/>
              <a:t>THANK YOU PAGE</a:t>
            </a:r>
            <a:endParaRPr lang="en-US" sz="2800" b="1" dirty="0"/>
          </a:p>
        </p:txBody>
      </p:sp>
    </p:spTree>
    <p:extLst>
      <p:ext uri="{BB962C8B-B14F-4D97-AF65-F5344CB8AC3E}">
        <p14:creationId xmlns:p14="http://schemas.microsoft.com/office/powerpoint/2010/main" val="28673532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8" name="TextBox 7"/>
          <p:cNvSpPr txBox="1"/>
          <p:nvPr/>
        </p:nvSpPr>
        <p:spPr>
          <a:xfrm>
            <a:off x="3599029" y="1064508"/>
            <a:ext cx="4993940" cy="523220"/>
          </a:xfrm>
          <a:prstGeom prst="rect">
            <a:avLst/>
          </a:prstGeom>
          <a:noFill/>
        </p:spPr>
        <p:txBody>
          <a:bodyPr wrap="square" rtlCol="0">
            <a:spAutoFit/>
          </a:bodyPr>
          <a:lstStyle/>
          <a:p>
            <a:r>
              <a:rPr lang="en-ID" sz="2800" b="1" dirty="0" smtClean="0"/>
              <a:t>ADMINISTRATION SYSTEM PAGE</a:t>
            </a:r>
            <a:endParaRPr lang="en-US" sz="2800" b="1" dirty="0"/>
          </a:p>
        </p:txBody>
      </p:sp>
      <p:pic>
        <p:nvPicPr>
          <p:cNvPr id="7" name="Picture 6"/>
          <p:cNvPicPr>
            <a:picLocks noChangeAspect="1"/>
          </p:cNvPicPr>
          <p:nvPr/>
        </p:nvPicPr>
        <p:blipFill>
          <a:blip r:embed="rId3"/>
          <a:stretch>
            <a:fillRect/>
          </a:stretch>
        </p:blipFill>
        <p:spPr>
          <a:xfrm>
            <a:off x="2138361" y="1753053"/>
            <a:ext cx="7915275" cy="4324350"/>
          </a:xfrm>
          <a:prstGeom prst="rect">
            <a:avLst/>
          </a:prstGeom>
          <a:ln>
            <a:solidFill>
              <a:schemeClr val="tx1"/>
            </a:solidFill>
          </a:ln>
        </p:spPr>
      </p:pic>
    </p:spTree>
    <p:extLst>
      <p:ext uri="{BB962C8B-B14F-4D97-AF65-F5344CB8AC3E}">
        <p14:creationId xmlns:p14="http://schemas.microsoft.com/office/powerpoint/2010/main" val="20904032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8" name="TextBox 7"/>
          <p:cNvSpPr txBox="1"/>
          <p:nvPr/>
        </p:nvSpPr>
        <p:spPr>
          <a:xfrm>
            <a:off x="3599029" y="1064508"/>
            <a:ext cx="4993940" cy="523220"/>
          </a:xfrm>
          <a:prstGeom prst="rect">
            <a:avLst/>
          </a:prstGeom>
          <a:noFill/>
        </p:spPr>
        <p:txBody>
          <a:bodyPr wrap="square" rtlCol="0">
            <a:spAutoFit/>
          </a:bodyPr>
          <a:lstStyle/>
          <a:p>
            <a:r>
              <a:rPr lang="en-ID" sz="2800" b="1" dirty="0" smtClean="0"/>
              <a:t>ADMINISTRATION SYSTEM PAGE</a:t>
            </a:r>
            <a:endParaRPr lang="en-US" sz="2800" b="1" dirty="0"/>
          </a:p>
        </p:txBody>
      </p:sp>
      <p:pic>
        <p:nvPicPr>
          <p:cNvPr id="3" name="Picture 2"/>
          <p:cNvPicPr>
            <a:picLocks noChangeAspect="1"/>
          </p:cNvPicPr>
          <p:nvPr/>
        </p:nvPicPr>
        <p:blipFill>
          <a:blip r:embed="rId3"/>
          <a:stretch>
            <a:fillRect/>
          </a:stretch>
        </p:blipFill>
        <p:spPr>
          <a:xfrm>
            <a:off x="1286907" y="1679779"/>
            <a:ext cx="9618183" cy="4996792"/>
          </a:xfrm>
          <a:prstGeom prst="rect">
            <a:avLst/>
          </a:prstGeom>
          <a:ln>
            <a:solidFill>
              <a:schemeClr val="tx1"/>
            </a:solidFill>
          </a:ln>
        </p:spPr>
      </p:pic>
    </p:spTree>
    <p:extLst>
      <p:ext uri="{BB962C8B-B14F-4D97-AF65-F5344CB8AC3E}">
        <p14:creationId xmlns:p14="http://schemas.microsoft.com/office/powerpoint/2010/main" val="1977142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4 SOLUTION, jQuery Components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1146629"/>
            <a:ext cx="12192000" cy="5711371"/>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2400" dirty="0" smtClean="0">
                <a:latin typeface="+mn-lt"/>
              </a:rPr>
              <a:t>      </a:t>
            </a:r>
            <a:r>
              <a:rPr lang="en-ID" sz="2400" b="1" dirty="0" smtClean="0">
                <a:latin typeface="+mn-lt"/>
              </a:rPr>
              <a:t>Tab &amp; Menu</a:t>
            </a:r>
            <a:endParaRPr lang="en-US" sz="2400" b="1" dirty="0">
              <a:latin typeface="+mn-lt"/>
            </a:endParaRPr>
          </a:p>
        </p:txBody>
      </p:sp>
      <p:pic>
        <p:nvPicPr>
          <p:cNvPr id="7" name="Picture 6"/>
          <p:cNvPicPr>
            <a:picLocks noChangeAspect="1"/>
          </p:cNvPicPr>
          <p:nvPr/>
        </p:nvPicPr>
        <p:blipFill>
          <a:blip r:embed="rId3"/>
          <a:stretch>
            <a:fillRect/>
          </a:stretch>
        </p:blipFill>
        <p:spPr>
          <a:xfrm>
            <a:off x="571848" y="1558696"/>
            <a:ext cx="8810368" cy="327383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71848" y="4935625"/>
            <a:ext cx="3952875" cy="1819275"/>
          </a:xfrm>
          <a:prstGeom prst="rect">
            <a:avLst/>
          </a:prstGeom>
          <a:ln>
            <a:solidFill>
              <a:schemeClr val="tx1"/>
            </a:solidFill>
          </a:ln>
        </p:spPr>
      </p:pic>
    </p:spTree>
    <p:extLst>
      <p:ext uri="{BB962C8B-B14F-4D97-AF65-F5344CB8AC3E}">
        <p14:creationId xmlns:p14="http://schemas.microsoft.com/office/powerpoint/2010/main" val="2246455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a:t>
            </a:r>
            <a:r>
              <a:rPr lang="en-ID" sz="3600" b="1" dirty="0">
                <a:solidFill>
                  <a:schemeClr val="bg1"/>
                </a:solidFill>
              </a:rPr>
              <a:t>6</a:t>
            </a:r>
            <a:r>
              <a:rPr lang="en-ID" sz="3600" b="1" dirty="0" smtClean="0">
                <a:solidFill>
                  <a:schemeClr val="bg1"/>
                </a:solidFill>
              </a:rPr>
              <a:t> SOLUTION</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284204" y="1223319"/>
            <a:ext cx="11430001" cy="5634681"/>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lphaUcPeriod"/>
            </a:pPr>
            <a:r>
              <a:rPr lang="en-US" sz="2800" dirty="0" smtClean="0">
                <a:latin typeface="+mn-lt"/>
              </a:rPr>
              <a:t>From </a:t>
            </a:r>
            <a:r>
              <a:rPr lang="en-US" sz="2800" dirty="0">
                <a:latin typeface="+mn-lt"/>
              </a:rPr>
              <a:t>a UX perspective, it’s better to have no optional fields. Assuming that if a piece of information is not required there’s no point in wasting a user’s time. You can always ask further information down the line. But if there are still optional fields in your registration form, make sure to clearly highlight them with label (optional). </a:t>
            </a:r>
            <a:endParaRPr lang="en-US" sz="2800" dirty="0" smtClean="0">
              <a:latin typeface="+mn-lt"/>
            </a:endParaRPr>
          </a:p>
          <a:p>
            <a:pPr marL="514350" indent="-514350">
              <a:buAutoNum type="alphaUcPeriod"/>
            </a:pPr>
            <a:endParaRPr lang="en-US" sz="2800" dirty="0" smtClean="0">
              <a:latin typeface="+mn-lt"/>
            </a:endParaRPr>
          </a:p>
          <a:p>
            <a:pPr marL="514350" indent="-514350">
              <a:buAutoNum type="alphaUcPeriod"/>
            </a:pPr>
            <a:r>
              <a:rPr lang="en-US" sz="2800" dirty="0" smtClean="0">
                <a:latin typeface="+mn-lt"/>
              </a:rPr>
              <a:t>For more better </a:t>
            </a:r>
            <a:r>
              <a:rPr lang="en-US" sz="2800" smtClean="0">
                <a:latin typeface="+mn-lt"/>
              </a:rPr>
              <a:t>user experience, </a:t>
            </a:r>
            <a:r>
              <a:rPr lang="en-US" sz="2800" dirty="0" smtClean="0">
                <a:latin typeface="+mn-lt"/>
              </a:rPr>
              <a:t>the form </a:t>
            </a:r>
            <a:r>
              <a:rPr lang="en-US" sz="2800" dirty="0">
                <a:latin typeface="+mn-lt"/>
              </a:rPr>
              <a:t>need a placeholder on each input fields to make the user </a:t>
            </a:r>
            <a:r>
              <a:rPr lang="en-US" sz="2800" dirty="0" smtClean="0">
                <a:latin typeface="+mn-lt"/>
              </a:rPr>
              <a:t>easier and faster </a:t>
            </a:r>
            <a:r>
              <a:rPr lang="en-US" sz="2800" dirty="0">
                <a:latin typeface="+mn-lt"/>
              </a:rPr>
              <a:t>to fill the form.</a:t>
            </a:r>
          </a:p>
          <a:p>
            <a:endParaRPr lang="en-US" sz="1400" dirty="0">
              <a:latin typeface="+mn-lt"/>
            </a:endParaRPr>
          </a:p>
        </p:txBody>
      </p:sp>
    </p:spTree>
    <p:extLst>
      <p:ext uri="{BB962C8B-B14F-4D97-AF65-F5344CB8AC3E}">
        <p14:creationId xmlns:p14="http://schemas.microsoft.com/office/powerpoint/2010/main" val="8260936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277824"/>
          </a:xfrm>
          <a:solidFill>
            <a:srgbClr val="961F61"/>
          </a:solidFill>
        </p:spPr>
        <p:txBody>
          <a:bodyPr>
            <a:normAutofit/>
          </a:bodyPr>
          <a:lstStyle/>
          <a:p>
            <a:r>
              <a:rPr lang="en-ID" sz="4800" dirty="0" smtClean="0">
                <a:solidFill>
                  <a:schemeClr val="bg1"/>
                </a:solidFill>
              </a:rPr>
              <a:t> </a:t>
            </a:r>
            <a:r>
              <a:rPr lang="en-ID" sz="4800" b="1" dirty="0" smtClean="0">
                <a:solidFill>
                  <a:schemeClr val="bg1"/>
                </a:solidFill>
              </a:rPr>
              <a:t>1. Project Presentation Objective</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232756" y="1479664"/>
            <a:ext cx="11959244" cy="5378335"/>
          </a:xfrm>
          <a:prstGeom prst="rect">
            <a:avLst/>
          </a:prstGeom>
          <a:solidFill>
            <a:schemeClr val="bg1"/>
          </a:solid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ID" sz="2400" dirty="0" smtClean="0">
                <a:latin typeface="+mn-lt"/>
              </a:rPr>
              <a:t>Task 2</a:t>
            </a:r>
          </a:p>
          <a:p>
            <a:r>
              <a:rPr lang="en-US" sz="2400" dirty="0" smtClean="0"/>
              <a:t>	</a:t>
            </a:r>
            <a:r>
              <a:rPr lang="en-US" sz="2400" dirty="0" smtClean="0">
                <a:latin typeface="+mn-lt"/>
              </a:rPr>
              <a:t>1. </a:t>
            </a:r>
            <a:r>
              <a:rPr lang="en-US" sz="2400" dirty="0">
                <a:latin typeface="+mn-lt"/>
              </a:rPr>
              <a:t>Create an Information Architecture &amp; Storyboard for the website</a:t>
            </a:r>
            <a:br>
              <a:rPr lang="en-US" sz="2400" dirty="0">
                <a:latin typeface="+mn-lt"/>
              </a:rPr>
            </a:br>
            <a:r>
              <a:rPr lang="en-US" sz="2400" dirty="0">
                <a:latin typeface="+mn-lt"/>
              </a:rPr>
              <a:t>	2. Propose the Information flow for a Leads generation form &amp; Its Administration 		    </a:t>
            </a:r>
            <a:r>
              <a:rPr lang="en-US" sz="2400" dirty="0" smtClean="0">
                <a:latin typeface="+mn-lt"/>
              </a:rPr>
              <a:t>	    (</a:t>
            </a:r>
            <a:r>
              <a:rPr lang="en-US" sz="2400" dirty="0">
                <a:latin typeface="+mn-lt"/>
              </a:rPr>
              <a:t>Login Not Required)</a:t>
            </a:r>
            <a:br>
              <a:rPr lang="en-US" sz="2400" dirty="0">
                <a:latin typeface="+mn-lt"/>
              </a:rPr>
            </a:br>
            <a:r>
              <a:rPr lang="en-US" sz="2400" dirty="0">
                <a:latin typeface="+mn-lt"/>
              </a:rPr>
              <a:t>	</a:t>
            </a:r>
            <a:r>
              <a:rPr lang="en-US" sz="2400" dirty="0" smtClean="0">
                <a:latin typeface="+mn-lt"/>
              </a:rPr>
              <a:t>    a</a:t>
            </a:r>
            <a:r>
              <a:rPr lang="en-US" sz="2400" dirty="0">
                <a:latin typeface="+mn-lt"/>
              </a:rPr>
              <a:t>. User must be able to Add, Edit, Delete &amp; List </a:t>
            </a:r>
            <a:r>
              <a:rPr lang="en-US" sz="2400" dirty="0" smtClean="0">
                <a:latin typeface="+mn-lt"/>
              </a:rPr>
              <a:t>leads</a:t>
            </a:r>
          </a:p>
          <a:p>
            <a:pPr marL="342900" indent="-342900">
              <a:buFont typeface="Arial" panose="020B0604020202020204" pitchFamily="34" charset="0"/>
              <a:buChar char="•"/>
            </a:pPr>
            <a:r>
              <a:rPr lang="en-ID" sz="2400" dirty="0" smtClean="0">
                <a:latin typeface="+mn-lt"/>
              </a:rPr>
              <a:t>Task 3</a:t>
            </a:r>
          </a:p>
          <a:p>
            <a:r>
              <a:rPr lang="en-ID" sz="2400" dirty="0">
                <a:latin typeface="+mn-lt"/>
              </a:rPr>
              <a:t>	</a:t>
            </a:r>
            <a:r>
              <a:rPr lang="en-US" sz="2400" dirty="0" smtClean="0">
                <a:latin typeface="+mn-lt"/>
              </a:rPr>
              <a:t>1</a:t>
            </a:r>
            <a:r>
              <a:rPr lang="en-US" sz="2400" dirty="0">
                <a:latin typeface="+mn-lt"/>
              </a:rPr>
              <a:t>. Develop the HTML Pages required for the website</a:t>
            </a:r>
            <a:br>
              <a:rPr lang="en-US" sz="2400" dirty="0">
                <a:latin typeface="+mn-lt"/>
              </a:rPr>
            </a:br>
            <a:r>
              <a:rPr lang="en-US" sz="2400" dirty="0" smtClean="0">
                <a:latin typeface="+mn-lt"/>
              </a:rPr>
              <a:t>	2</a:t>
            </a:r>
            <a:r>
              <a:rPr lang="en-US" sz="2400" dirty="0">
                <a:latin typeface="+mn-lt"/>
              </a:rPr>
              <a:t>. Develop the Lead Generation Form &amp; Administration System pages for Lead 	 	 	    Generation form management</a:t>
            </a:r>
            <a:r>
              <a:rPr lang="en-US" sz="2400" dirty="0" smtClean="0">
                <a:latin typeface="+mn-lt"/>
              </a:rPr>
              <a:t>.</a:t>
            </a:r>
          </a:p>
          <a:p>
            <a:pPr marL="342900" indent="-342900">
              <a:buFont typeface="Arial" panose="020B0604020202020204" pitchFamily="34" charset="0"/>
              <a:buChar char="•"/>
            </a:pPr>
            <a:r>
              <a:rPr lang="en-US" sz="2400" dirty="0" smtClean="0">
                <a:latin typeface="+mn-lt"/>
              </a:rPr>
              <a:t>Task 4</a:t>
            </a:r>
          </a:p>
          <a:p>
            <a:r>
              <a:rPr lang="en-US" sz="2400" dirty="0">
                <a:latin typeface="+mn-lt"/>
              </a:rPr>
              <a:t>	1. Propose &amp; use jQuery Components such as menu, popup etc. as part of the website.</a:t>
            </a:r>
            <a:br>
              <a:rPr lang="en-US" sz="2400" dirty="0">
                <a:latin typeface="+mn-lt"/>
              </a:rPr>
            </a:br>
            <a:r>
              <a:rPr lang="en-US" sz="2400" dirty="0">
                <a:latin typeface="+mn-lt"/>
              </a:rPr>
              <a:t>	2. Design the required HTML for jQuery Components</a:t>
            </a:r>
            <a:r>
              <a:rPr lang="en-US" sz="2400" dirty="0" smtClean="0">
                <a:latin typeface="+mn-lt"/>
              </a:rPr>
              <a:t>.</a:t>
            </a:r>
          </a:p>
          <a:p>
            <a:pPr marL="342900" indent="-342900">
              <a:buFont typeface="Arial" panose="020B0604020202020204" pitchFamily="34" charset="0"/>
              <a:buChar char="•"/>
            </a:pPr>
            <a:r>
              <a:rPr lang="en-US" sz="2400" dirty="0" smtClean="0">
                <a:latin typeface="+mn-lt"/>
              </a:rPr>
              <a:t>Task 6</a:t>
            </a:r>
          </a:p>
          <a:p>
            <a:r>
              <a:rPr lang="en-US" sz="2400" dirty="0">
                <a:latin typeface="+mn-lt"/>
              </a:rPr>
              <a:t>	1. Make changes to User Interface based on effectiveness metrics identified in Task 5.</a:t>
            </a:r>
            <a:br>
              <a:rPr lang="en-US" sz="2400" dirty="0">
                <a:latin typeface="+mn-lt"/>
              </a:rPr>
            </a:br>
            <a:r>
              <a:rPr lang="en-US" sz="2400" dirty="0">
                <a:latin typeface="+mn-lt"/>
              </a:rPr>
              <a:t>	2. Make the changes to HTML, CSS &amp; JavaScript.</a:t>
            </a:r>
            <a:r>
              <a:rPr lang="en-US" sz="2400" dirty="0"/>
              <a:t/>
            </a:r>
            <a:br>
              <a:rPr lang="en-US" sz="2400" dirty="0"/>
            </a:br>
            <a:endParaRPr lang="en-US" sz="2400" dirty="0"/>
          </a:p>
        </p:txBody>
      </p:sp>
    </p:spTree>
    <p:extLst>
      <p:ext uri="{BB962C8B-B14F-4D97-AF65-F5344CB8AC3E}">
        <p14:creationId xmlns:p14="http://schemas.microsoft.com/office/powerpoint/2010/main" val="18621782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406401"/>
            <a:ext cx="12192000" cy="5770562"/>
          </a:xfrm>
          <a:prstGeom prst="rect">
            <a:avLst/>
          </a:prstGeom>
          <a:noFill/>
        </p:spPr>
        <p:txBody>
          <a:bodyPr vert="horz" lIns="91440" tIns="45720" rIns="91440" bIns="45720" numCol="2"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2400" dirty="0" smtClean="0">
                <a:latin typeface="+mn-lt"/>
              </a:rPr>
              <a:t>      	</a:t>
            </a:r>
            <a:r>
              <a:rPr lang="en-ID" sz="2400" b="1" dirty="0" smtClean="0">
                <a:latin typeface="+mn-lt"/>
              </a:rPr>
              <a:t>Before: </a:t>
            </a:r>
            <a:r>
              <a:rPr lang="en-ID" sz="2400" dirty="0" smtClean="0">
                <a:latin typeface="+mn-lt"/>
              </a:rPr>
              <a:t>																																																																																																					</a:t>
            </a:r>
            <a:r>
              <a:rPr lang="en-ID" sz="2400" b="1" dirty="0" smtClean="0">
                <a:latin typeface="+mn-lt"/>
              </a:rPr>
              <a:t>After:</a:t>
            </a:r>
            <a:endParaRPr lang="en-US" sz="2400" b="1" dirty="0">
              <a:latin typeface="+mn-lt"/>
            </a:endParaRPr>
          </a:p>
        </p:txBody>
      </p:sp>
      <p:pic>
        <p:nvPicPr>
          <p:cNvPr id="7" name="Picture 6"/>
          <p:cNvPicPr/>
          <p:nvPr/>
        </p:nvPicPr>
        <p:blipFill>
          <a:blip r:embed="rId2"/>
          <a:stretch>
            <a:fillRect/>
          </a:stretch>
        </p:blipFill>
        <p:spPr>
          <a:xfrm>
            <a:off x="604893" y="1094800"/>
            <a:ext cx="4300936" cy="4681886"/>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376086" y="1094800"/>
            <a:ext cx="4669285" cy="4618114"/>
          </a:xfrm>
          <a:prstGeom prst="rect">
            <a:avLst/>
          </a:prstGeom>
          <a:ln>
            <a:solidFill>
              <a:schemeClr val="tx1"/>
            </a:solidFill>
          </a:ln>
        </p:spPr>
      </p:pic>
    </p:spTree>
    <p:extLst>
      <p:ext uri="{BB962C8B-B14F-4D97-AF65-F5344CB8AC3E}">
        <p14:creationId xmlns:p14="http://schemas.microsoft.com/office/powerpoint/2010/main" val="34090209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803188"/>
          </a:xfrm>
          <a:solidFill>
            <a:srgbClr val="961F61"/>
          </a:solidFill>
        </p:spPr>
        <p:txBody>
          <a:bodyPr>
            <a:normAutofit/>
          </a:bodyPr>
          <a:lstStyle/>
          <a:p>
            <a:r>
              <a:rPr lang="en-ID" sz="4800" dirty="0" smtClean="0">
                <a:solidFill>
                  <a:schemeClr val="bg1"/>
                </a:solidFill>
              </a:rPr>
              <a:t> </a:t>
            </a:r>
            <a:r>
              <a:rPr lang="en-ID" sz="4800" b="1" dirty="0">
                <a:solidFill>
                  <a:schemeClr val="bg1"/>
                </a:solidFill>
              </a:rPr>
              <a:t>2</a:t>
            </a:r>
            <a:r>
              <a:rPr lang="en-ID" sz="4800" b="1" dirty="0" smtClean="0">
                <a:solidFill>
                  <a:schemeClr val="bg1"/>
                </a:solidFill>
              </a:rPr>
              <a:t>. CSS Classes</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803189"/>
          </a:xfrm>
          <a:prstGeom prst="rect">
            <a:avLst/>
          </a:prstGeom>
          <a:solidFill>
            <a:srgbClr val="961F61"/>
          </a:solidFill>
        </p:spPr>
      </p:pic>
      <p:sp>
        <p:nvSpPr>
          <p:cNvPr id="5" name="Title 1"/>
          <p:cNvSpPr txBox="1">
            <a:spLocks/>
          </p:cNvSpPr>
          <p:nvPr/>
        </p:nvSpPr>
        <p:spPr>
          <a:xfrm>
            <a:off x="0" y="1400654"/>
            <a:ext cx="12192000" cy="5580176"/>
          </a:xfrm>
          <a:prstGeom prst="rect">
            <a:avLst/>
          </a:prstGeom>
          <a:solidFill>
            <a:schemeClr val="bg1"/>
          </a:solidFill>
        </p:spPr>
        <p:txBody>
          <a:bodyPr vert="horz" lIns="91440" tIns="45720" rIns="91440" bIns="45720" numCol="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2824696614"/>
              </p:ext>
            </p:extLst>
          </p:nvPr>
        </p:nvGraphicFramePr>
        <p:xfrm>
          <a:off x="0" y="803189"/>
          <a:ext cx="12191999" cy="6054811"/>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413507">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680847">
                <a:tc>
                  <a:txBody>
                    <a:bodyPr/>
                    <a:lstStyle/>
                    <a:p>
                      <a:pPr algn="ctr"/>
                      <a:r>
                        <a:rPr lang="en-ID" dirty="0" smtClean="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baseline="0" dirty="0" smtClean="0">
                          <a:solidFill>
                            <a:schemeClr val="dk1"/>
                          </a:solidFill>
                          <a:effectLst/>
                          <a:latin typeface="+mn-lt"/>
                          <a:ea typeface="+mn-ea"/>
                          <a:cs typeface="+mn-cs"/>
                        </a:rPr>
                        <a:t> </a:t>
                      </a: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margin: 0;</a:t>
                      </a:r>
                    </a:p>
                    <a:p>
                      <a:r>
                        <a:rPr lang="en-US" sz="1800" b="0" kern="1200" dirty="0" smtClean="0">
                          <a:solidFill>
                            <a:schemeClr val="dk1"/>
                          </a:solidFill>
                          <a:effectLst/>
                          <a:latin typeface="+mn-lt"/>
                          <a:ea typeface="+mn-ea"/>
                          <a:cs typeface="+mn-cs"/>
                        </a:rPr>
                        <a:t>box-sizing: border-box;</a:t>
                      </a:r>
                    </a:p>
                  </a:txBody>
                  <a:tcPr/>
                </a:tc>
                <a:extLst>
                  <a:ext uri="{0D108BD9-81ED-4DB2-BD59-A6C34878D82A}">
                    <a16:rowId xmlns:a16="http://schemas.microsoft.com/office/drawing/2014/main" val="4145249350"/>
                  </a:ext>
                </a:extLst>
              </a:tr>
              <a:tr h="972639">
                <a:tc>
                  <a:txBody>
                    <a:bodyPr/>
                    <a:lstStyle/>
                    <a:p>
                      <a:pPr algn="ctr"/>
                      <a:r>
                        <a:rPr lang="en-ID" dirty="0" smtClean="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body</a:t>
                      </a:r>
                    </a:p>
                  </a:txBody>
                  <a:tcPr/>
                </a:tc>
                <a:tc>
                  <a:txBody>
                    <a:bodyPr/>
                    <a:lstStyle/>
                    <a:p>
                      <a:r>
                        <a:rPr lang="en-US" sz="1800" b="0" kern="1200" dirty="0" smtClean="0">
                          <a:solidFill>
                            <a:schemeClr val="dk1"/>
                          </a:solidFill>
                          <a:effectLst/>
                          <a:latin typeface="+mn-lt"/>
                          <a:ea typeface="+mn-ea"/>
                          <a:cs typeface="+mn-cs"/>
                        </a:rPr>
                        <a:t>font-family: "Poppins", sans-serif;</a:t>
                      </a:r>
                    </a:p>
                    <a:p>
                      <a:r>
                        <a:rPr lang="en-US" sz="1800" b="0" kern="1200" dirty="0" smtClean="0">
                          <a:solidFill>
                            <a:schemeClr val="dk1"/>
                          </a:solidFill>
                          <a:effectLst/>
                          <a:latin typeface="+mn-lt"/>
                          <a:ea typeface="+mn-ea"/>
                          <a:cs typeface="+mn-cs"/>
                        </a:rPr>
                        <a:t>overflow-x: hidden;</a:t>
                      </a:r>
                    </a:p>
                    <a:p>
                      <a:r>
                        <a:rPr lang="en-US" sz="1800" b="0" kern="1200" dirty="0" smtClean="0">
                          <a:solidFill>
                            <a:schemeClr val="dk1"/>
                          </a:solidFill>
                          <a:effectLst/>
                          <a:latin typeface="+mn-lt"/>
                          <a:ea typeface="+mn-ea"/>
                          <a:cs typeface="+mn-cs"/>
                        </a:rPr>
                        <a:t>color: #3d3d3d;</a:t>
                      </a:r>
                    </a:p>
                  </a:txBody>
                  <a:tcPr/>
                </a:tc>
                <a:extLst>
                  <a:ext uri="{0D108BD9-81ED-4DB2-BD59-A6C34878D82A}">
                    <a16:rowId xmlns:a16="http://schemas.microsoft.com/office/drawing/2014/main" val="1374790869"/>
                  </a:ext>
                </a:extLst>
              </a:tr>
              <a:tr h="2431596">
                <a:tc>
                  <a:txBody>
                    <a:bodyPr/>
                    <a:lstStyle/>
                    <a:p>
                      <a:pPr algn="ctr"/>
                      <a:r>
                        <a:rPr lang="en-ID" dirty="0" smtClean="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smtClean="0">
                          <a:solidFill>
                            <a:schemeClr val="dk1"/>
                          </a:solidFill>
                          <a:effectLst/>
                          <a:latin typeface="+mn-lt"/>
                          <a:ea typeface="+mn-ea"/>
                          <a:cs typeface="+mn-cs"/>
                        </a:rPr>
                        <a:t>nav</a:t>
                      </a:r>
                      <a:endParaRPr lang="en-US" sz="1800" b="0" kern="1200" dirty="0" smtClean="0">
                        <a:solidFill>
                          <a:schemeClr val="dk1"/>
                        </a:solidFill>
                        <a:effectLst/>
                        <a:latin typeface="+mn-lt"/>
                        <a:ea typeface="+mn-ea"/>
                        <a:cs typeface="+mn-cs"/>
                      </a:endParaRPr>
                    </a:p>
                    <a:p>
                      <a:endParaRPr lang="en-US" dirty="0"/>
                    </a:p>
                  </a:txBody>
                  <a:tcPr/>
                </a:tc>
                <a:tc>
                  <a:txBody>
                    <a:bodyPr/>
                    <a:lstStyle/>
                    <a:p>
                      <a:r>
                        <a:rPr lang="en-US" sz="1800" b="0" kern="1200" dirty="0" smtClean="0">
                          <a:solidFill>
                            <a:schemeClr val="dk1"/>
                          </a:solidFill>
                          <a:effectLst/>
                          <a:latin typeface="+mn-lt"/>
                          <a:ea typeface="+mn-ea"/>
                          <a:cs typeface="+mn-cs"/>
                        </a:rPr>
                        <a:t>background-color: white;</a:t>
                      </a:r>
                    </a:p>
                    <a:p>
                      <a:r>
                        <a:rPr lang="en-US" sz="1800" b="0" kern="1200" dirty="0" smtClean="0">
                          <a:solidFill>
                            <a:schemeClr val="dk1"/>
                          </a:solidFill>
                          <a:effectLst/>
                          <a:latin typeface="+mn-lt"/>
                          <a:ea typeface="+mn-ea"/>
                          <a:cs typeface="+mn-cs"/>
                        </a:rPr>
                        <a:t>position: relative;</a:t>
                      </a:r>
                    </a:p>
                    <a:p>
                      <a:r>
                        <a:rPr lang="en-US" sz="1800" b="0" kern="1200" dirty="0" smtClean="0">
                          <a:solidFill>
                            <a:schemeClr val="dk1"/>
                          </a:solidFill>
                          <a:effectLst/>
                          <a:latin typeface="+mn-lt"/>
                          <a:ea typeface="+mn-ea"/>
                          <a:cs typeface="+mn-cs"/>
                        </a:rPr>
                        <a:t>position: fixed;</a:t>
                      </a:r>
                    </a:p>
                    <a:p>
                      <a:r>
                        <a:rPr lang="en-US" sz="1800" b="0" kern="1200" dirty="0" smtClean="0">
                          <a:solidFill>
                            <a:schemeClr val="dk1"/>
                          </a:solidFill>
                          <a:effectLst/>
                          <a:latin typeface="+mn-lt"/>
                          <a:ea typeface="+mn-ea"/>
                          <a:cs typeface="+mn-cs"/>
                        </a:rPr>
                        <a:t>z-index: 9999;</a:t>
                      </a:r>
                    </a:p>
                    <a:p>
                      <a:r>
                        <a:rPr lang="en-US" sz="1800" b="0" kern="1200" dirty="0" smtClean="0">
                          <a:solidFill>
                            <a:schemeClr val="dk1"/>
                          </a:solidFill>
                          <a:effectLst/>
                          <a:latin typeface="+mn-lt"/>
                          <a:ea typeface="+mn-ea"/>
                          <a:cs typeface="+mn-cs"/>
                        </a:rPr>
                        <a:t>top: 0;</a:t>
                      </a:r>
                    </a:p>
                    <a:p>
                      <a:r>
                        <a:rPr lang="en-US" sz="1800" b="0" kern="1200" dirty="0" smtClean="0">
                          <a:solidFill>
                            <a:schemeClr val="dk1"/>
                          </a:solidFill>
                          <a:effectLst/>
                          <a:latin typeface="+mn-lt"/>
                          <a:ea typeface="+mn-ea"/>
                          <a:cs typeface="+mn-cs"/>
                        </a:rPr>
                        <a:t>left: 0;</a:t>
                      </a:r>
                    </a:p>
                    <a:p>
                      <a:r>
                        <a:rPr lang="en-US" sz="1800" b="0" kern="1200" dirty="0" smtClean="0">
                          <a:solidFill>
                            <a:schemeClr val="dk1"/>
                          </a:solidFill>
                          <a:effectLst/>
                          <a:latin typeface="+mn-lt"/>
                          <a:ea typeface="+mn-ea"/>
                          <a:cs typeface="+mn-cs"/>
                        </a:rPr>
                        <a:t>right: 0;</a:t>
                      </a:r>
                    </a:p>
                    <a:p>
                      <a:r>
                        <a:rPr lang="en-US" sz="1800" b="0" kern="1200" dirty="0" smtClean="0">
                          <a:solidFill>
                            <a:schemeClr val="dk1"/>
                          </a:solidFill>
                          <a:effectLst/>
                          <a:latin typeface="+mn-lt"/>
                          <a:ea typeface="+mn-ea"/>
                          <a:cs typeface="+mn-cs"/>
                        </a:rPr>
                        <a:t>box-shadow: 0px 1px 15px 3px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0.15);</a:t>
                      </a:r>
                    </a:p>
                  </a:txBody>
                  <a:tcPr/>
                </a:tc>
                <a:extLst>
                  <a:ext uri="{0D108BD9-81ED-4DB2-BD59-A6C34878D82A}">
                    <a16:rowId xmlns:a16="http://schemas.microsoft.com/office/drawing/2014/main" val="268663578"/>
                  </a:ext>
                </a:extLst>
              </a:tr>
              <a:tr h="1556222">
                <a:tc>
                  <a:txBody>
                    <a:bodyPr/>
                    <a:lstStyle/>
                    <a:p>
                      <a:pPr algn="ctr"/>
                      <a:r>
                        <a:rPr lang="en-ID" dirty="0" smtClean="0"/>
                        <a:t>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-container</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justify-content: space-evenly;</a:t>
                      </a:r>
                    </a:p>
                    <a:p>
                      <a:r>
                        <a:rPr lang="en-US" sz="1800" b="0" kern="1200" dirty="0" smtClean="0">
                          <a:solidFill>
                            <a:schemeClr val="dk1"/>
                          </a:solidFill>
                          <a:effectLst/>
                          <a:latin typeface="+mn-lt"/>
                          <a:ea typeface="+mn-ea"/>
                          <a:cs typeface="+mn-cs"/>
                        </a:rPr>
                        <a:t>align-items: center;</a:t>
                      </a:r>
                    </a:p>
                    <a:p>
                      <a:r>
                        <a:rPr lang="en-US" sz="1800" b="0" kern="1200" dirty="0" smtClean="0">
                          <a:solidFill>
                            <a:schemeClr val="dk1"/>
                          </a:solidFill>
                          <a:effectLst/>
                          <a:latin typeface="+mn-lt"/>
                          <a:ea typeface="+mn-ea"/>
                          <a:cs typeface="+mn-cs"/>
                        </a:rPr>
                        <a:t>padding-top: 10px;</a:t>
                      </a:r>
                    </a:p>
                    <a:p>
                      <a:r>
                        <a:rPr lang="en-US" sz="1800" b="0" kern="1200" dirty="0" smtClean="0">
                          <a:solidFill>
                            <a:schemeClr val="dk1"/>
                          </a:solidFill>
                          <a:effectLst/>
                          <a:latin typeface="+mn-lt"/>
                          <a:ea typeface="+mn-ea"/>
                          <a:cs typeface="+mn-cs"/>
                        </a:rPr>
                        <a:t>padding-bottom: 10px;</a:t>
                      </a:r>
                    </a:p>
                  </a:txBody>
                  <a:tcPr/>
                </a:tc>
                <a:extLst>
                  <a:ext uri="{0D108BD9-81ED-4DB2-BD59-A6C34878D82A}">
                    <a16:rowId xmlns:a16="http://schemas.microsoft.com/office/drawing/2014/main" val="2891516843"/>
                  </a:ext>
                </a:extLst>
              </a:tr>
            </a:tbl>
          </a:graphicData>
        </a:graphic>
      </p:graphicFrame>
    </p:spTree>
    <p:extLst>
      <p:ext uri="{BB962C8B-B14F-4D97-AF65-F5344CB8AC3E}">
        <p14:creationId xmlns:p14="http://schemas.microsoft.com/office/powerpoint/2010/main" val="3360735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79340131"/>
              </p:ext>
            </p:extLst>
          </p:nvPr>
        </p:nvGraphicFramePr>
        <p:xfrm>
          <a:off x="0" y="-2"/>
          <a:ext cx="12191999" cy="6858003"/>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391886">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91886">
                <a:tc>
                  <a:txBody>
                    <a:bodyPr/>
                    <a:lstStyle/>
                    <a:p>
                      <a:pPr algn="ctr"/>
                      <a:r>
                        <a:rPr lang="en-ID" dirty="0" smtClean="0"/>
                        <a:t>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.anchor-logo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text-decoration: none;</a:t>
                      </a:r>
                    </a:p>
                  </a:txBody>
                  <a:tcPr/>
                </a:tc>
                <a:extLst>
                  <a:ext uri="{0D108BD9-81ED-4DB2-BD59-A6C34878D82A}">
                    <a16:rowId xmlns:a16="http://schemas.microsoft.com/office/drawing/2014/main" val="4145249350"/>
                  </a:ext>
                </a:extLst>
              </a:tr>
              <a:tr h="1861458">
                <a:tc>
                  <a:txBody>
                    <a:bodyPr/>
                    <a:lstStyle/>
                    <a:p>
                      <a:pPr algn="ctr"/>
                      <a:r>
                        <a:rPr lang="en-ID" dirty="0" smtClean="0"/>
                        <a:t>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-logo</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align-items: center;</a:t>
                      </a:r>
                    </a:p>
                    <a:p>
                      <a:r>
                        <a:rPr lang="en-US" sz="1800" b="0" kern="1200" dirty="0" smtClean="0">
                          <a:solidFill>
                            <a:schemeClr val="dk1"/>
                          </a:solidFill>
                          <a:effectLst/>
                          <a:latin typeface="+mn-lt"/>
                          <a:ea typeface="+mn-ea"/>
                          <a:cs typeface="+mn-cs"/>
                        </a:rPr>
                        <a:t>height: 40px;</a:t>
                      </a:r>
                    </a:p>
                    <a:p>
                      <a:r>
                        <a:rPr lang="en-US" sz="1800" b="0" kern="1200" dirty="0" smtClean="0">
                          <a:solidFill>
                            <a:schemeClr val="dk1"/>
                          </a:solidFill>
                          <a:effectLst/>
                          <a:latin typeface="+mn-lt"/>
                          <a:ea typeface="+mn-ea"/>
                          <a:cs typeface="+mn-cs"/>
                        </a:rPr>
                        <a:t>padding: 6px;</a:t>
                      </a:r>
                    </a:p>
                    <a:p>
                      <a:r>
                        <a:rPr lang="en-US" sz="1800" b="0" kern="1200" dirty="0" smtClean="0">
                          <a:solidFill>
                            <a:schemeClr val="dk1"/>
                          </a:solidFill>
                          <a:effectLst/>
                          <a:latin typeface="+mn-lt"/>
                          <a:ea typeface="+mn-ea"/>
                          <a:cs typeface="+mn-cs"/>
                        </a:rPr>
                        <a:t>border-radius: 6px;</a:t>
                      </a:r>
                    </a:p>
                    <a:p>
                      <a:r>
                        <a:rPr lang="en-US" sz="1800" b="0" kern="1200" dirty="0" smtClean="0">
                          <a:solidFill>
                            <a:schemeClr val="dk1"/>
                          </a:solidFill>
                          <a:effectLst/>
                          <a:latin typeface="+mn-lt"/>
                          <a:ea typeface="+mn-ea"/>
                          <a:cs typeface="+mn-cs"/>
                        </a:rPr>
                        <a:t>cursor: pointer;</a:t>
                      </a:r>
                    </a:p>
                  </a:txBody>
                  <a:tcPr/>
                </a:tc>
                <a:extLst>
                  <a:ext uri="{0D108BD9-81ED-4DB2-BD59-A6C34878D82A}">
                    <a16:rowId xmlns:a16="http://schemas.microsoft.com/office/drawing/2014/main" val="1374790869"/>
                  </a:ext>
                </a:extLst>
              </a:tr>
              <a:tr h="685800">
                <a:tc>
                  <a:txBody>
                    <a:bodyPr/>
                    <a:lstStyle/>
                    <a:p>
                      <a:pPr algn="ctr"/>
                      <a:r>
                        <a:rPr lang="en-ID" dirty="0" smtClean="0"/>
                        <a:t>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-logo </a:t>
                      </a:r>
                      <a:r>
                        <a:rPr lang="en-US" sz="1800" b="0" kern="1200" dirty="0" err="1" smtClean="0">
                          <a:solidFill>
                            <a:schemeClr val="dk1"/>
                          </a:solidFill>
                          <a:effectLst/>
                          <a:latin typeface="+mn-lt"/>
                          <a:ea typeface="+mn-ea"/>
                          <a:cs typeface="+mn-cs"/>
                        </a:rPr>
                        <a:t>img</a:t>
                      </a: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width: 100%;</a:t>
                      </a:r>
                    </a:p>
                    <a:p>
                      <a:r>
                        <a:rPr lang="en-US" sz="1800" b="0" kern="1200" dirty="0" smtClean="0">
                          <a:solidFill>
                            <a:schemeClr val="dk1"/>
                          </a:solidFill>
                          <a:effectLst/>
                          <a:latin typeface="+mn-lt"/>
                          <a:ea typeface="+mn-ea"/>
                          <a:cs typeface="+mn-cs"/>
                        </a:rPr>
                        <a:t>height: 100%;</a:t>
                      </a:r>
                    </a:p>
                  </a:txBody>
                  <a:tcPr/>
                </a:tc>
                <a:extLst>
                  <a:ext uri="{0D108BD9-81ED-4DB2-BD59-A6C34878D82A}">
                    <a16:rowId xmlns:a16="http://schemas.microsoft.com/office/drawing/2014/main" val="268663578"/>
                  </a:ext>
                </a:extLst>
              </a:tr>
              <a:tr h="1567544">
                <a:tc>
                  <a:txBody>
                    <a:bodyPr/>
                    <a:lstStyle/>
                    <a:p>
                      <a:pPr algn="ctr"/>
                      <a:r>
                        <a:rPr lang="en-ID" dirty="0" smtClean="0"/>
                        <a:t>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-logo p</a:t>
                      </a:r>
                    </a:p>
                  </a:txBody>
                  <a:tcPr/>
                </a:tc>
                <a:tc>
                  <a:txBody>
                    <a:bodyPr/>
                    <a:lstStyle/>
                    <a:p>
                      <a:r>
                        <a:rPr lang="en-US" sz="1800" b="0" kern="1200" dirty="0" smtClean="0">
                          <a:solidFill>
                            <a:schemeClr val="dk1"/>
                          </a:solidFill>
                          <a:effectLst/>
                          <a:latin typeface="+mn-lt"/>
                          <a:ea typeface="+mn-ea"/>
                          <a:cs typeface="+mn-cs"/>
                        </a:rPr>
                        <a:t>margin-left: 10px;</a:t>
                      </a:r>
                    </a:p>
                    <a:p>
                      <a:r>
                        <a:rPr lang="en-US" sz="1800" b="0" kern="1200" dirty="0" smtClean="0">
                          <a:solidFill>
                            <a:schemeClr val="dk1"/>
                          </a:solidFill>
                          <a:effectLst/>
                          <a:latin typeface="+mn-lt"/>
                          <a:ea typeface="+mn-ea"/>
                          <a:cs typeface="+mn-cs"/>
                        </a:rPr>
                        <a:t>font-size: 1.5rem;</a:t>
                      </a:r>
                    </a:p>
                    <a:p>
                      <a:r>
                        <a:rPr lang="en-US" sz="1800" b="0" kern="1200" dirty="0" smtClean="0">
                          <a:solidFill>
                            <a:schemeClr val="dk1"/>
                          </a:solidFill>
                          <a:effectLst/>
                          <a:latin typeface="+mn-lt"/>
                          <a:ea typeface="+mn-ea"/>
                          <a:cs typeface="+mn-cs"/>
                        </a:rPr>
                        <a:t>color: #242222;</a:t>
                      </a:r>
                    </a:p>
                    <a:p>
                      <a:r>
                        <a:rPr lang="en-US" sz="1800" b="0" kern="1200" dirty="0" smtClean="0">
                          <a:solidFill>
                            <a:schemeClr val="dk1"/>
                          </a:solidFill>
                          <a:effectLst/>
                          <a:latin typeface="+mn-lt"/>
                          <a:ea typeface="+mn-ea"/>
                          <a:cs typeface="+mn-cs"/>
                        </a:rPr>
                        <a:t>font-weight: 400;</a:t>
                      </a:r>
                    </a:p>
                    <a:p>
                      <a:r>
                        <a:rPr lang="en-US" sz="1800" b="0" kern="1200" dirty="0" smtClean="0">
                          <a:solidFill>
                            <a:schemeClr val="dk1"/>
                          </a:solidFill>
                          <a:effectLst/>
                          <a:latin typeface="+mn-lt"/>
                          <a:ea typeface="+mn-ea"/>
                          <a:cs typeface="+mn-cs"/>
                        </a:rPr>
                        <a:t>text-shadow: 1px 2px 3px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0.2);</a:t>
                      </a:r>
                    </a:p>
                  </a:txBody>
                  <a:tcPr/>
                </a:tc>
                <a:extLst>
                  <a:ext uri="{0D108BD9-81ED-4DB2-BD59-A6C34878D82A}">
                    <a16:rowId xmlns:a16="http://schemas.microsoft.com/office/drawing/2014/main" val="2891516843"/>
                  </a:ext>
                </a:extLst>
              </a:tr>
              <a:tr h="685800">
                <a:tc>
                  <a:txBody>
                    <a:bodyPr/>
                    <a:lstStyle/>
                    <a:p>
                      <a:pPr algn="ctr"/>
                      <a:r>
                        <a:rPr lang="en-ID" dirty="0" smtClean="0"/>
                        <a:t>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-logo span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color: #118a84;</a:t>
                      </a:r>
                    </a:p>
                    <a:p>
                      <a:r>
                        <a:rPr lang="en-US" sz="1800" b="0" kern="1200" dirty="0" smtClean="0">
                          <a:solidFill>
                            <a:schemeClr val="dk1"/>
                          </a:solidFill>
                          <a:effectLst/>
                          <a:latin typeface="+mn-lt"/>
                          <a:ea typeface="+mn-ea"/>
                          <a:cs typeface="+mn-cs"/>
                        </a:rPr>
                        <a:t>font-weight: bold;</a:t>
                      </a:r>
                    </a:p>
                  </a:txBody>
                  <a:tcPr/>
                </a:tc>
                <a:extLst>
                  <a:ext uri="{0D108BD9-81ED-4DB2-BD59-A6C34878D82A}">
                    <a16:rowId xmlns:a16="http://schemas.microsoft.com/office/drawing/2014/main" val="1303574896"/>
                  </a:ext>
                </a:extLst>
              </a:tr>
              <a:tr h="1273629">
                <a:tc>
                  <a:txBody>
                    <a:bodyPr/>
                    <a:lstStyle/>
                    <a:p>
                      <a:pPr algn="ctr"/>
                      <a:r>
                        <a:rPr lang="en-ID" dirty="0" smtClean="0"/>
                        <a:t>10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-links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padding: 0;</a:t>
                      </a:r>
                    </a:p>
                    <a:p>
                      <a:r>
                        <a:rPr lang="en-US" sz="1800" b="0" kern="1200" dirty="0" smtClean="0">
                          <a:solidFill>
                            <a:schemeClr val="dk1"/>
                          </a:solidFill>
                          <a:effectLst/>
                          <a:latin typeface="+mn-lt"/>
                          <a:ea typeface="+mn-ea"/>
                          <a:cs typeface="+mn-cs"/>
                        </a:rPr>
                        <a:t>list-style: none;</a:t>
                      </a:r>
                    </a:p>
                    <a:p>
                      <a:r>
                        <a:rPr lang="en-US" sz="1800" b="0" kern="1200" dirty="0" smtClean="0">
                          <a:solidFill>
                            <a:schemeClr val="dk1"/>
                          </a:solidFill>
                          <a:effectLst/>
                          <a:latin typeface="+mn-lt"/>
                          <a:ea typeface="+mn-ea"/>
                          <a:cs typeface="+mn-cs"/>
                        </a:rPr>
                        <a:t>text-transform: uppercase;</a:t>
                      </a:r>
                    </a:p>
                  </a:txBody>
                  <a:tcPr/>
                </a:tc>
                <a:extLst>
                  <a:ext uri="{0D108BD9-81ED-4DB2-BD59-A6C34878D82A}">
                    <a16:rowId xmlns:a16="http://schemas.microsoft.com/office/drawing/2014/main" val="1021229341"/>
                  </a:ext>
                </a:extLst>
              </a:tr>
            </a:tbl>
          </a:graphicData>
        </a:graphic>
      </p:graphicFrame>
    </p:spTree>
    <p:extLst>
      <p:ext uri="{BB962C8B-B14F-4D97-AF65-F5344CB8AC3E}">
        <p14:creationId xmlns:p14="http://schemas.microsoft.com/office/powerpoint/2010/main" val="1806651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97293421"/>
              </p:ext>
            </p:extLst>
          </p:nvPr>
        </p:nvGraphicFramePr>
        <p:xfrm>
          <a:off x="0" y="0"/>
          <a:ext cx="12191999" cy="7223760"/>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281154">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702884">
                <a:tc>
                  <a:txBody>
                    <a:bodyPr/>
                    <a:lstStyle/>
                    <a:p>
                      <a:pPr algn="ctr"/>
                      <a:r>
                        <a:rPr lang="en-ID" dirty="0" smtClean="0"/>
                        <a:t>11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-link</a:t>
                      </a:r>
                    </a:p>
                    <a:p>
                      <a:endParaRPr lang="en-US" dirty="0"/>
                    </a:p>
                  </a:txBody>
                  <a:tcPr/>
                </a:tc>
                <a:tc>
                  <a:txBody>
                    <a:bodyPr/>
                    <a:lstStyle/>
                    <a:p>
                      <a:r>
                        <a:rPr lang="en-US" sz="1800" b="0" kern="1200" dirty="0" smtClean="0">
                          <a:solidFill>
                            <a:schemeClr val="dk1"/>
                          </a:solidFill>
                          <a:effectLst/>
                          <a:latin typeface="+mn-lt"/>
                          <a:ea typeface="+mn-ea"/>
                          <a:cs typeface="+mn-cs"/>
                        </a:rPr>
                        <a:t>padding: 12px 16px;</a:t>
                      </a:r>
                    </a:p>
                    <a:p>
                      <a:r>
                        <a:rPr lang="en-US" sz="1800" b="0" kern="1200" dirty="0" smtClean="0">
                          <a:solidFill>
                            <a:schemeClr val="dk1"/>
                          </a:solidFill>
                          <a:effectLst/>
                          <a:latin typeface="+mn-lt"/>
                          <a:ea typeface="+mn-ea"/>
                          <a:cs typeface="+mn-cs"/>
                        </a:rPr>
                        <a:t>border-radius: 3px;</a:t>
                      </a:r>
                    </a:p>
                    <a:p>
                      <a:r>
                        <a:rPr lang="en-US" sz="1800" b="0" kern="1200" dirty="0" smtClean="0">
                          <a:solidFill>
                            <a:schemeClr val="dk1"/>
                          </a:solidFill>
                          <a:effectLst/>
                          <a:latin typeface="+mn-lt"/>
                          <a:ea typeface="+mn-ea"/>
                          <a:cs typeface="+mn-cs"/>
                        </a:rPr>
                        <a:t>transition: 0.1s;</a:t>
                      </a:r>
                    </a:p>
                  </a:txBody>
                  <a:tcPr/>
                </a:tc>
                <a:extLst>
                  <a:ext uri="{0D108BD9-81ED-4DB2-BD59-A6C34878D82A}">
                    <a16:rowId xmlns:a16="http://schemas.microsoft.com/office/drawing/2014/main" val="4145249350"/>
                  </a:ext>
                </a:extLst>
              </a:tr>
              <a:tr h="1124614">
                <a:tc>
                  <a:txBody>
                    <a:bodyPr/>
                    <a:lstStyle/>
                    <a:p>
                      <a:pPr algn="ctr"/>
                      <a:r>
                        <a:rPr lang="en-ID" dirty="0" smtClean="0"/>
                        <a:t>12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-link a</a:t>
                      </a:r>
                    </a:p>
                    <a:p>
                      <a:endParaRPr lang="en-US" dirty="0"/>
                    </a:p>
                  </a:txBody>
                  <a:tcPr/>
                </a:tc>
                <a:tc>
                  <a:txBody>
                    <a:bodyPr/>
                    <a:lstStyle/>
                    <a:p>
                      <a:r>
                        <a:rPr lang="en-US" sz="1800" b="0" kern="1200" dirty="0" smtClean="0">
                          <a:solidFill>
                            <a:schemeClr val="dk1"/>
                          </a:solidFill>
                          <a:effectLst/>
                          <a:latin typeface="+mn-lt"/>
                          <a:ea typeface="+mn-ea"/>
                          <a:cs typeface="+mn-cs"/>
                        </a:rPr>
                        <a:t>text-decoration: none;</a:t>
                      </a:r>
                    </a:p>
                    <a:p>
                      <a:r>
                        <a:rPr lang="en-US" sz="1800" b="0" kern="1200" dirty="0" smtClean="0">
                          <a:solidFill>
                            <a:schemeClr val="dk1"/>
                          </a:solidFill>
                          <a:effectLst/>
                          <a:latin typeface="+mn-lt"/>
                          <a:ea typeface="+mn-ea"/>
                          <a:cs typeface="+mn-cs"/>
                        </a:rPr>
                        <a:t>color: #5e5e5e;</a:t>
                      </a:r>
                    </a:p>
                    <a:p>
                      <a:r>
                        <a:rPr lang="en-US" sz="1800" b="0" kern="1200" dirty="0" smtClean="0">
                          <a:solidFill>
                            <a:schemeClr val="dk1"/>
                          </a:solidFill>
                          <a:effectLst/>
                          <a:latin typeface="+mn-lt"/>
                          <a:ea typeface="+mn-ea"/>
                          <a:cs typeface="+mn-cs"/>
                        </a:rPr>
                        <a:t>font-weight: 600;</a:t>
                      </a:r>
                    </a:p>
                    <a:p>
                      <a:r>
                        <a:rPr lang="en-US" sz="1800" b="0" kern="1200" dirty="0" smtClean="0">
                          <a:solidFill>
                            <a:schemeClr val="dk1"/>
                          </a:solidFill>
                          <a:effectLst/>
                          <a:latin typeface="+mn-lt"/>
                          <a:ea typeface="+mn-ea"/>
                          <a:cs typeface="+mn-cs"/>
                        </a:rPr>
                        <a:t>font-size: 1rem;</a:t>
                      </a:r>
                    </a:p>
                    <a:p>
                      <a:r>
                        <a:rPr lang="en-US" sz="1800" b="0" kern="1200" dirty="0" smtClean="0">
                          <a:solidFill>
                            <a:schemeClr val="dk1"/>
                          </a:solidFill>
                          <a:effectLst/>
                          <a:latin typeface="+mn-lt"/>
                          <a:ea typeface="+mn-ea"/>
                          <a:cs typeface="+mn-cs"/>
                        </a:rPr>
                        <a:t>text-shadow: 1px 2px 3px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0.1);</a:t>
                      </a:r>
                    </a:p>
                  </a:txBody>
                  <a:tcPr/>
                </a:tc>
                <a:extLst>
                  <a:ext uri="{0D108BD9-81ED-4DB2-BD59-A6C34878D82A}">
                    <a16:rowId xmlns:a16="http://schemas.microsoft.com/office/drawing/2014/main" val="1374790869"/>
                  </a:ext>
                </a:extLst>
              </a:tr>
              <a:tr h="281154">
                <a:tc>
                  <a:txBody>
                    <a:bodyPr/>
                    <a:lstStyle/>
                    <a:p>
                      <a:pPr algn="ctr"/>
                      <a:r>
                        <a:rPr lang="en-ID" dirty="0" smtClean="0"/>
                        <a:t>13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nav-link:hover</a:t>
                      </a:r>
                      <a:endParaRPr lang="en-US" sz="1800" b="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background-color: </a:t>
                      </a:r>
                      <a:r>
                        <a:rPr lang="en-US" sz="1800" b="0" kern="1200" dirty="0" err="1" smtClean="0">
                          <a:solidFill>
                            <a:schemeClr val="dk1"/>
                          </a:solidFill>
                          <a:effectLst/>
                          <a:latin typeface="+mn-lt"/>
                          <a:ea typeface="+mn-ea"/>
                          <a:cs typeface="+mn-cs"/>
                        </a:rPr>
                        <a:t>rgb</a:t>
                      </a:r>
                      <a:r>
                        <a:rPr lang="en-US" sz="1800" b="0" kern="1200" dirty="0" smtClean="0">
                          <a:solidFill>
                            <a:schemeClr val="dk1"/>
                          </a:solidFill>
                          <a:effectLst/>
                          <a:latin typeface="+mn-lt"/>
                          <a:ea typeface="+mn-ea"/>
                          <a:cs typeface="+mn-cs"/>
                        </a:rPr>
                        <a:t>(245, 245, 245);</a:t>
                      </a:r>
                    </a:p>
                  </a:txBody>
                  <a:tcPr/>
                </a:tc>
                <a:extLst>
                  <a:ext uri="{0D108BD9-81ED-4DB2-BD59-A6C34878D82A}">
                    <a16:rowId xmlns:a16="http://schemas.microsoft.com/office/drawing/2014/main" val="268663578"/>
                  </a:ext>
                </a:extLst>
              </a:tr>
              <a:tr h="318288">
                <a:tc>
                  <a:txBody>
                    <a:bodyPr/>
                    <a:lstStyle/>
                    <a:p>
                      <a:pPr algn="ctr"/>
                      <a:r>
                        <a:rPr lang="en-ID" dirty="0" smtClean="0"/>
                        <a:t>14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position: relative;</a:t>
                      </a:r>
                    </a:p>
                  </a:txBody>
                  <a:tcPr/>
                </a:tc>
                <a:extLst>
                  <a:ext uri="{0D108BD9-81ED-4DB2-BD59-A6C34878D82A}">
                    <a16:rowId xmlns:a16="http://schemas.microsoft.com/office/drawing/2014/main" val="2891516843"/>
                  </a:ext>
                </a:extLst>
              </a:tr>
              <a:tr h="281154">
                <a:tc>
                  <a:txBody>
                    <a:bodyPr/>
                    <a:lstStyle/>
                    <a:p>
                      <a:pPr algn="ctr"/>
                      <a:r>
                        <a:rPr lang="en-ID" dirty="0" smtClean="0"/>
                        <a:t>15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#dropdown-link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cursor: pointer;</a:t>
                      </a:r>
                    </a:p>
                  </a:txBody>
                  <a:tcPr/>
                </a:tc>
                <a:extLst>
                  <a:ext uri="{0D108BD9-81ED-4DB2-BD59-A6C34878D82A}">
                    <a16:rowId xmlns:a16="http://schemas.microsoft.com/office/drawing/2014/main" val="1303574896"/>
                  </a:ext>
                </a:extLst>
              </a:tr>
              <a:tr h="2600671">
                <a:tc>
                  <a:txBody>
                    <a:bodyPr/>
                    <a:lstStyle/>
                    <a:p>
                      <a:pPr algn="ctr"/>
                      <a:r>
                        <a:rPr lang="en-ID" dirty="0" smtClean="0"/>
                        <a:t>16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 .dropdown-menu</a:t>
                      </a:r>
                    </a:p>
                  </a:txBody>
                  <a:tcPr/>
                </a:tc>
                <a:tc>
                  <a:txBody>
                    <a:bodyPr/>
                    <a:lstStyle/>
                    <a:p>
                      <a:r>
                        <a:rPr lang="en-US" sz="1800" b="0" kern="1200" dirty="0" smtClean="0">
                          <a:solidFill>
                            <a:schemeClr val="dk1"/>
                          </a:solidFill>
                          <a:effectLst/>
                          <a:latin typeface="+mn-lt"/>
                          <a:ea typeface="+mn-ea"/>
                          <a:cs typeface="+mn-cs"/>
                        </a:rPr>
                        <a:t>position: absolute;</a:t>
                      </a:r>
                    </a:p>
                    <a:p>
                      <a:r>
                        <a:rPr lang="en-US" sz="1800" b="0" kern="1200" dirty="0" smtClean="0">
                          <a:solidFill>
                            <a:schemeClr val="dk1"/>
                          </a:solidFill>
                          <a:effectLst/>
                          <a:latin typeface="+mn-lt"/>
                          <a:ea typeface="+mn-ea"/>
                          <a:cs typeface="+mn-cs"/>
                        </a:rPr>
                        <a:t>padding: 0;</a:t>
                      </a:r>
                    </a:p>
                    <a:p>
                      <a:r>
                        <a:rPr lang="en-US" sz="1800" b="0" kern="1200" dirty="0" smtClean="0">
                          <a:solidFill>
                            <a:schemeClr val="dk1"/>
                          </a:solidFill>
                          <a:effectLst/>
                          <a:latin typeface="+mn-lt"/>
                          <a:ea typeface="+mn-ea"/>
                          <a:cs typeface="+mn-cs"/>
                        </a:rPr>
                        <a:t>width: 140px;</a:t>
                      </a:r>
                    </a:p>
                    <a:p>
                      <a:r>
                        <a:rPr lang="en-US" sz="1800" b="0" kern="1200" dirty="0" smtClean="0">
                          <a:solidFill>
                            <a:schemeClr val="dk1"/>
                          </a:solidFill>
                          <a:effectLst/>
                          <a:latin typeface="+mn-lt"/>
                          <a:ea typeface="+mn-ea"/>
                          <a:cs typeface="+mn-cs"/>
                        </a:rPr>
                        <a:t>padding: 10px;</a:t>
                      </a:r>
                    </a:p>
                    <a:p>
                      <a:r>
                        <a:rPr lang="en-US" sz="1800" b="0" kern="1200" dirty="0" smtClean="0">
                          <a:solidFill>
                            <a:schemeClr val="dk1"/>
                          </a:solidFill>
                          <a:effectLst/>
                          <a:latin typeface="+mn-lt"/>
                          <a:ea typeface="+mn-ea"/>
                          <a:cs typeface="+mn-cs"/>
                        </a:rPr>
                        <a:t>align-items: center;</a:t>
                      </a:r>
                    </a:p>
                    <a:p>
                      <a:r>
                        <a:rPr lang="en-US" sz="1800" b="0" kern="1200" dirty="0" smtClean="0">
                          <a:solidFill>
                            <a:schemeClr val="dk1"/>
                          </a:solidFill>
                          <a:effectLst/>
                          <a:latin typeface="+mn-lt"/>
                          <a:ea typeface="+mn-ea"/>
                          <a:cs typeface="+mn-cs"/>
                        </a:rPr>
                        <a:t>font-size: 0.9rem;</a:t>
                      </a:r>
                    </a:p>
                    <a:p>
                      <a:r>
                        <a:rPr lang="en-US" sz="1800" b="0" kern="1200" dirty="0" smtClean="0">
                          <a:solidFill>
                            <a:schemeClr val="dk1"/>
                          </a:solidFill>
                          <a:effectLst/>
                          <a:latin typeface="+mn-lt"/>
                          <a:ea typeface="+mn-ea"/>
                          <a:cs typeface="+mn-cs"/>
                        </a:rPr>
                        <a:t>left: 1px;</a:t>
                      </a:r>
                    </a:p>
                    <a:p>
                      <a:r>
                        <a:rPr lang="en-US" sz="1800" b="0" kern="1200" dirty="0" smtClean="0">
                          <a:solidFill>
                            <a:schemeClr val="dk1"/>
                          </a:solidFill>
                          <a:effectLst/>
                          <a:latin typeface="+mn-lt"/>
                          <a:ea typeface="+mn-ea"/>
                          <a:cs typeface="+mn-cs"/>
                        </a:rPr>
                        <a:t>margin-top: 10px;</a:t>
                      </a:r>
                    </a:p>
                    <a:p>
                      <a:r>
                        <a:rPr lang="en-US" sz="1800" b="0" kern="1200" dirty="0" smtClean="0">
                          <a:solidFill>
                            <a:schemeClr val="dk1"/>
                          </a:solidFill>
                          <a:effectLst/>
                          <a:latin typeface="+mn-lt"/>
                          <a:ea typeface="+mn-ea"/>
                          <a:cs typeface="+mn-cs"/>
                        </a:rPr>
                        <a:t>border-radius: 5px;</a:t>
                      </a:r>
                    </a:p>
                    <a:p>
                      <a:r>
                        <a:rPr lang="en-US" sz="1800" b="0" kern="1200" dirty="0" smtClean="0">
                          <a:solidFill>
                            <a:schemeClr val="dk1"/>
                          </a:solidFill>
                          <a:effectLst/>
                          <a:latin typeface="+mn-lt"/>
                          <a:ea typeface="+mn-ea"/>
                          <a:cs typeface="+mn-cs"/>
                        </a:rPr>
                        <a:t>border: 1px solid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0.15);</a:t>
                      </a:r>
                    </a:p>
                    <a:p>
                      <a:r>
                        <a:rPr lang="en-US" sz="1800" b="0" kern="1200" dirty="0" smtClean="0">
                          <a:solidFill>
                            <a:schemeClr val="dk1"/>
                          </a:solidFill>
                          <a:effectLst/>
                          <a:latin typeface="+mn-lt"/>
                          <a:ea typeface="+mn-ea"/>
                          <a:cs typeface="+mn-cs"/>
                        </a:rPr>
                        <a:t>background-color: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display: none;</a:t>
                      </a:r>
                    </a:p>
                  </a:txBody>
                  <a:tcPr/>
                </a:tc>
                <a:extLst>
                  <a:ext uri="{0D108BD9-81ED-4DB2-BD59-A6C34878D82A}">
                    <a16:rowId xmlns:a16="http://schemas.microsoft.com/office/drawing/2014/main" val="1021229341"/>
                  </a:ext>
                </a:extLst>
              </a:tr>
            </a:tbl>
          </a:graphicData>
        </a:graphic>
      </p:graphicFrame>
    </p:spTree>
    <p:extLst>
      <p:ext uri="{BB962C8B-B14F-4D97-AF65-F5344CB8AC3E}">
        <p14:creationId xmlns:p14="http://schemas.microsoft.com/office/powerpoint/2010/main" val="42684976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18588145"/>
              </p:ext>
            </p:extLst>
          </p:nvPr>
        </p:nvGraphicFramePr>
        <p:xfrm>
          <a:off x="0" y="0"/>
          <a:ext cx="12191999" cy="6766560"/>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4383098">
                  <a:extLst>
                    <a:ext uri="{9D8B030D-6E8A-4147-A177-3AD203B41FA5}">
                      <a16:colId xmlns:a16="http://schemas.microsoft.com/office/drawing/2014/main" val="1158655517"/>
                    </a:ext>
                  </a:extLst>
                </a:gridCol>
                <a:gridCol w="7126513">
                  <a:extLst>
                    <a:ext uri="{9D8B030D-6E8A-4147-A177-3AD203B41FA5}">
                      <a16:colId xmlns:a16="http://schemas.microsoft.com/office/drawing/2014/main" val="4130756706"/>
                    </a:ext>
                  </a:extLst>
                </a:gridCol>
              </a:tblGrid>
              <a:tr h="0">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0">
                <a:tc>
                  <a:txBody>
                    <a:bodyPr/>
                    <a:lstStyle/>
                    <a:p>
                      <a:pPr algn="ctr"/>
                      <a:r>
                        <a:rPr lang="en-ID" dirty="0" smtClean="0"/>
                        <a:t>17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 .dropdown-</a:t>
                      </a:r>
                      <a:r>
                        <a:rPr lang="en-US" sz="1800" b="0" kern="1200" dirty="0" err="1" smtClean="0">
                          <a:solidFill>
                            <a:schemeClr val="dk1"/>
                          </a:solidFill>
                          <a:effectLst/>
                          <a:latin typeface="+mn-lt"/>
                          <a:ea typeface="+mn-ea"/>
                          <a:cs typeface="+mn-cs"/>
                        </a:rPr>
                        <a:t>menu.show</a:t>
                      </a:r>
                      <a:endParaRPr lang="en-US" sz="1800" b="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display: block;</a:t>
                      </a:r>
                    </a:p>
                  </a:txBody>
                  <a:tcPr/>
                </a:tc>
                <a:extLst>
                  <a:ext uri="{0D108BD9-81ED-4DB2-BD59-A6C34878D82A}">
                    <a16:rowId xmlns:a16="http://schemas.microsoft.com/office/drawing/2014/main" val="4145249350"/>
                  </a:ext>
                </a:extLst>
              </a:tr>
              <a:tr h="0">
                <a:tc>
                  <a:txBody>
                    <a:bodyPr/>
                    <a:lstStyle/>
                    <a:p>
                      <a:pPr algn="ctr"/>
                      <a:r>
                        <a:rPr lang="en-ID" dirty="0" smtClean="0"/>
                        <a:t>18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.dropdown-menu 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list-style: none;</a:t>
                      </a:r>
                    </a:p>
                  </a:txBody>
                  <a:tcPr/>
                </a:tc>
                <a:extLst>
                  <a:ext uri="{0D108BD9-81ED-4DB2-BD59-A6C34878D82A}">
                    <a16:rowId xmlns:a16="http://schemas.microsoft.com/office/drawing/2014/main" val="1374790869"/>
                  </a:ext>
                </a:extLst>
              </a:tr>
              <a:tr h="0">
                <a:tc>
                  <a:txBody>
                    <a:bodyPr/>
                    <a:lstStyle/>
                    <a:p>
                      <a:pPr algn="ctr"/>
                      <a:r>
                        <a:rPr lang="en-ID" dirty="0" smtClean="0"/>
                        <a:t>19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.dropdown-menu .dropdown-item</a:t>
                      </a:r>
                    </a:p>
                  </a:txBody>
                  <a:tcPr/>
                </a:tc>
                <a:tc>
                  <a:txBody>
                    <a:bodyPr/>
                    <a:lstStyle/>
                    <a:p>
                      <a:r>
                        <a:rPr lang="en-US" sz="1800" b="0" kern="1200" dirty="0" smtClean="0">
                          <a:solidFill>
                            <a:schemeClr val="dk1"/>
                          </a:solidFill>
                          <a:effectLst/>
                          <a:latin typeface="+mn-lt"/>
                          <a:ea typeface="+mn-ea"/>
                          <a:cs typeface="+mn-cs"/>
                        </a:rPr>
                        <a:t>display: block;</a:t>
                      </a:r>
                    </a:p>
                    <a:p>
                      <a:r>
                        <a:rPr lang="en-US" sz="1800" b="0" kern="1200" dirty="0" smtClean="0">
                          <a:solidFill>
                            <a:schemeClr val="dk1"/>
                          </a:solidFill>
                          <a:effectLst/>
                          <a:latin typeface="+mn-lt"/>
                          <a:ea typeface="+mn-ea"/>
                          <a:cs typeface="+mn-cs"/>
                        </a:rPr>
                        <a:t>text-transform: none;</a:t>
                      </a:r>
                    </a:p>
                    <a:p>
                      <a:r>
                        <a:rPr lang="en-US" sz="1800" b="0" kern="1200" dirty="0" smtClean="0">
                          <a:solidFill>
                            <a:schemeClr val="dk1"/>
                          </a:solidFill>
                          <a:effectLst/>
                          <a:latin typeface="+mn-lt"/>
                          <a:ea typeface="+mn-ea"/>
                          <a:cs typeface="+mn-cs"/>
                        </a:rPr>
                        <a:t>font-weight: 500;</a:t>
                      </a:r>
                    </a:p>
                    <a:p>
                      <a:r>
                        <a:rPr lang="en-US" sz="1800" b="0" kern="1200" dirty="0" smtClean="0">
                          <a:solidFill>
                            <a:schemeClr val="dk1"/>
                          </a:solidFill>
                          <a:effectLst/>
                          <a:latin typeface="+mn-lt"/>
                          <a:ea typeface="+mn-ea"/>
                          <a:cs typeface="+mn-cs"/>
                        </a:rPr>
                        <a:t>margin: 5px </a:t>
                      </a:r>
                      <a:r>
                        <a:rPr lang="en-US" sz="1800" b="0" kern="1200" dirty="0" err="1" smtClean="0">
                          <a:solidFill>
                            <a:schemeClr val="dk1"/>
                          </a:solidFill>
                          <a:effectLst/>
                          <a:latin typeface="+mn-lt"/>
                          <a:ea typeface="+mn-ea"/>
                          <a:cs typeface="+mn-cs"/>
                        </a:rPr>
                        <a:t>5px</a:t>
                      </a:r>
                      <a:r>
                        <a:rPr lang="en-US" sz="1800" b="0" kern="1200" dirty="0" smtClean="0">
                          <a:solidFill>
                            <a:schemeClr val="dk1"/>
                          </a:solidFill>
                          <a:effectLst/>
                          <a:latin typeface="+mn-lt"/>
                          <a:ea typeface="+mn-ea"/>
                          <a:cs typeface="+mn-cs"/>
                        </a:rPr>
                        <a:t>;</a:t>
                      </a:r>
                    </a:p>
                  </a:txBody>
                  <a:tcPr/>
                </a:tc>
                <a:extLst>
                  <a:ext uri="{0D108BD9-81ED-4DB2-BD59-A6C34878D82A}">
                    <a16:rowId xmlns:a16="http://schemas.microsoft.com/office/drawing/2014/main" val="268663578"/>
                  </a:ext>
                </a:extLst>
              </a:tr>
              <a:tr h="0">
                <a:tc>
                  <a:txBody>
                    <a:bodyPr/>
                    <a:lstStyle/>
                    <a:p>
                      <a:pPr algn="ctr"/>
                      <a:r>
                        <a:rPr lang="en-ID" dirty="0" smtClean="0"/>
                        <a:t>20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.dropdown-menu .</a:t>
                      </a:r>
                      <a:r>
                        <a:rPr lang="en-US" sz="1800" b="0" kern="1200" dirty="0" err="1" smtClean="0">
                          <a:solidFill>
                            <a:schemeClr val="dk1"/>
                          </a:solidFill>
                          <a:effectLst/>
                          <a:latin typeface="+mn-lt"/>
                          <a:ea typeface="+mn-ea"/>
                          <a:cs typeface="+mn-cs"/>
                        </a:rPr>
                        <a:t>dropdown-item:hover</a:t>
                      </a:r>
                      <a:endParaRPr lang="en-US" sz="1800" b="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color: #118a84;</a:t>
                      </a:r>
                    </a:p>
                  </a:txBody>
                  <a:tcPr/>
                </a:tc>
                <a:extLst>
                  <a:ext uri="{0D108BD9-81ED-4DB2-BD59-A6C34878D82A}">
                    <a16:rowId xmlns:a16="http://schemas.microsoft.com/office/drawing/2014/main" val="2891516843"/>
                  </a:ext>
                </a:extLst>
              </a:tr>
              <a:tr h="0">
                <a:tc>
                  <a:txBody>
                    <a:bodyPr/>
                    <a:lstStyle/>
                    <a:p>
                      <a:pPr algn="ctr"/>
                      <a:r>
                        <a:rPr lang="en-ID" dirty="0" smtClean="0"/>
                        <a:t>21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-button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display: flex;</a:t>
                      </a:r>
                    </a:p>
                  </a:txBody>
                  <a:tcPr/>
                </a:tc>
                <a:extLst>
                  <a:ext uri="{0D108BD9-81ED-4DB2-BD59-A6C34878D82A}">
                    <a16:rowId xmlns:a16="http://schemas.microsoft.com/office/drawing/2014/main" val="1303574896"/>
                  </a:ext>
                </a:extLst>
              </a:tr>
              <a:tr h="190406">
                <a:tc>
                  <a:txBody>
                    <a:bodyPr/>
                    <a:lstStyle/>
                    <a:p>
                      <a:pPr algn="ctr"/>
                      <a:r>
                        <a:rPr lang="en-ID" dirty="0" smtClean="0"/>
                        <a:t>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a:t>
                      </a:r>
                      <a:r>
                        <a:rPr lang="en-US" sz="1800" b="0" kern="1200" dirty="0" smtClean="0">
                          <a:solidFill>
                            <a:schemeClr val="dk1"/>
                          </a:solidFill>
                          <a:effectLst/>
                          <a:latin typeface="+mn-lt"/>
                          <a:ea typeface="+mn-ea"/>
                          <a:cs typeface="+mn-cs"/>
                        </a:rPr>
                        <a:t>-login</a:t>
                      </a:r>
                    </a:p>
                  </a:txBody>
                  <a:tcPr/>
                </a:tc>
                <a:tc>
                  <a:txBody>
                    <a:bodyPr/>
                    <a:lstStyle/>
                    <a:p>
                      <a:r>
                        <a:rPr lang="en-US" sz="1800" b="0" kern="1200" dirty="0" smtClean="0">
                          <a:solidFill>
                            <a:schemeClr val="dk1"/>
                          </a:solidFill>
                          <a:effectLst/>
                          <a:latin typeface="+mn-lt"/>
                          <a:ea typeface="+mn-ea"/>
                          <a:cs typeface="+mn-cs"/>
                        </a:rPr>
                        <a:t>font-size: 1rem;</a:t>
                      </a:r>
                    </a:p>
                    <a:p>
                      <a:r>
                        <a:rPr lang="en-US" sz="1800" b="0" kern="1200" dirty="0" smtClean="0">
                          <a:solidFill>
                            <a:schemeClr val="dk1"/>
                          </a:solidFill>
                          <a:effectLst/>
                          <a:latin typeface="+mn-lt"/>
                          <a:ea typeface="+mn-ea"/>
                          <a:cs typeface="+mn-cs"/>
                        </a:rPr>
                        <a:t>padding: 8px 24px;</a:t>
                      </a:r>
                    </a:p>
                    <a:p>
                      <a:r>
                        <a:rPr lang="en-US" sz="1800" b="0" kern="1200" dirty="0" smtClean="0">
                          <a:solidFill>
                            <a:schemeClr val="dk1"/>
                          </a:solidFill>
                          <a:effectLst/>
                          <a:latin typeface="+mn-lt"/>
                          <a:ea typeface="+mn-ea"/>
                          <a:cs typeface="+mn-cs"/>
                        </a:rPr>
                        <a:t>background-color: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border: 1px solid #242222;</a:t>
                      </a:r>
                    </a:p>
                    <a:p>
                      <a:r>
                        <a:rPr lang="en-US" sz="1800" b="0" kern="1200" dirty="0" smtClean="0">
                          <a:solidFill>
                            <a:schemeClr val="dk1"/>
                          </a:solidFill>
                          <a:effectLst/>
                          <a:latin typeface="+mn-lt"/>
                          <a:ea typeface="+mn-ea"/>
                          <a:cs typeface="+mn-cs"/>
                        </a:rPr>
                        <a:t>color: #1f2b38;</a:t>
                      </a:r>
                    </a:p>
                    <a:p>
                      <a:r>
                        <a:rPr lang="en-US" sz="1800" b="0" kern="1200" dirty="0" smtClean="0">
                          <a:solidFill>
                            <a:schemeClr val="dk1"/>
                          </a:solidFill>
                          <a:effectLst/>
                          <a:latin typeface="+mn-lt"/>
                          <a:ea typeface="+mn-ea"/>
                          <a:cs typeface="+mn-cs"/>
                        </a:rPr>
                        <a:t>border-radius: 3px;</a:t>
                      </a:r>
                    </a:p>
                    <a:p>
                      <a:r>
                        <a:rPr lang="en-US" sz="1800" b="0" kern="1200" dirty="0" smtClean="0">
                          <a:solidFill>
                            <a:schemeClr val="dk1"/>
                          </a:solidFill>
                          <a:effectLst/>
                          <a:latin typeface="+mn-lt"/>
                          <a:ea typeface="+mn-ea"/>
                          <a:cs typeface="+mn-cs"/>
                        </a:rPr>
                        <a:t>margin-right: 10px;</a:t>
                      </a:r>
                    </a:p>
                    <a:p>
                      <a:r>
                        <a:rPr lang="en-US" sz="1800" b="0" kern="1200" dirty="0" smtClean="0">
                          <a:solidFill>
                            <a:schemeClr val="dk1"/>
                          </a:solidFill>
                          <a:effectLst/>
                          <a:latin typeface="+mn-lt"/>
                          <a:ea typeface="+mn-ea"/>
                          <a:cs typeface="+mn-cs"/>
                        </a:rPr>
                        <a:t>transition: 0.2s;</a:t>
                      </a:r>
                    </a:p>
                    <a:p>
                      <a:r>
                        <a:rPr lang="en-US" sz="1800" b="0" kern="1200" dirty="0" smtClean="0">
                          <a:solidFill>
                            <a:schemeClr val="dk1"/>
                          </a:solidFill>
                          <a:effectLst/>
                          <a:latin typeface="+mn-lt"/>
                          <a:ea typeface="+mn-ea"/>
                          <a:cs typeface="+mn-cs"/>
                        </a:rPr>
                        <a:t>cursor: pointer;</a:t>
                      </a:r>
                    </a:p>
                    <a:p>
                      <a:r>
                        <a:rPr lang="en-US" sz="1800" b="0" kern="1200" dirty="0" smtClean="0">
                          <a:solidFill>
                            <a:schemeClr val="dk1"/>
                          </a:solidFill>
                          <a:effectLst/>
                          <a:latin typeface="+mn-lt"/>
                          <a:ea typeface="+mn-ea"/>
                          <a:cs typeface="+mn-cs"/>
                        </a:rPr>
                        <a:t>text-shadow: 1px 2px 3px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0.1);</a:t>
                      </a:r>
                    </a:p>
                  </a:txBody>
                  <a:tcPr/>
                </a:tc>
                <a:extLst>
                  <a:ext uri="{0D108BD9-81ED-4DB2-BD59-A6C34878D82A}">
                    <a16:rowId xmlns:a16="http://schemas.microsoft.com/office/drawing/2014/main" val="1021229341"/>
                  </a:ext>
                </a:extLst>
              </a:tr>
              <a:tr h="190406">
                <a:tc>
                  <a:txBody>
                    <a:bodyPr/>
                    <a:lstStyle/>
                    <a:p>
                      <a:pPr algn="ctr"/>
                      <a:r>
                        <a:rPr lang="en-ID" dirty="0" smtClean="0"/>
                        <a:t>23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btn-login:hover</a:t>
                      </a: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background-color: #118a84;</a:t>
                      </a:r>
                    </a:p>
                    <a:p>
                      <a:r>
                        <a:rPr lang="en-US" sz="1800" b="0" kern="1200" dirty="0" smtClean="0">
                          <a:solidFill>
                            <a:schemeClr val="dk1"/>
                          </a:solidFill>
                          <a:effectLst/>
                          <a:latin typeface="+mn-lt"/>
                          <a:ea typeface="+mn-ea"/>
                          <a:cs typeface="+mn-cs"/>
                        </a:rPr>
                        <a:t>border: 1px solid #118a84;</a:t>
                      </a:r>
                    </a:p>
                  </a:txBody>
                  <a:tcPr/>
                </a:tc>
                <a:extLst>
                  <a:ext uri="{0D108BD9-81ED-4DB2-BD59-A6C34878D82A}">
                    <a16:rowId xmlns:a16="http://schemas.microsoft.com/office/drawing/2014/main" val="2834608404"/>
                  </a:ext>
                </a:extLst>
              </a:tr>
            </a:tbl>
          </a:graphicData>
        </a:graphic>
      </p:graphicFrame>
    </p:spTree>
    <p:extLst>
      <p:ext uri="{BB962C8B-B14F-4D97-AF65-F5344CB8AC3E}">
        <p14:creationId xmlns:p14="http://schemas.microsoft.com/office/powerpoint/2010/main" val="4202360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89229519"/>
              </p:ext>
            </p:extLst>
          </p:nvPr>
        </p:nvGraphicFramePr>
        <p:xfrm>
          <a:off x="0" y="0"/>
          <a:ext cx="12191999" cy="7040880"/>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4383098">
                  <a:extLst>
                    <a:ext uri="{9D8B030D-6E8A-4147-A177-3AD203B41FA5}">
                      <a16:colId xmlns:a16="http://schemas.microsoft.com/office/drawing/2014/main" val="1158655517"/>
                    </a:ext>
                  </a:extLst>
                </a:gridCol>
                <a:gridCol w="7126513">
                  <a:extLst>
                    <a:ext uri="{9D8B030D-6E8A-4147-A177-3AD203B41FA5}">
                      <a16:colId xmlns:a16="http://schemas.microsoft.com/office/drawing/2014/main" val="4130756706"/>
                    </a:ext>
                  </a:extLst>
                </a:gridCol>
              </a:tblGrid>
              <a:tr h="279730">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1958109">
                <a:tc>
                  <a:txBody>
                    <a:bodyPr/>
                    <a:lstStyle/>
                    <a:p>
                      <a:pPr algn="ctr"/>
                      <a:r>
                        <a:rPr lang="en-ID" dirty="0" smtClean="0"/>
                        <a:t>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a:t>
                      </a:r>
                      <a:r>
                        <a:rPr lang="en-US" sz="1800" b="0" kern="1200" dirty="0" smtClean="0">
                          <a:solidFill>
                            <a:schemeClr val="dk1"/>
                          </a:solidFill>
                          <a:effectLst/>
                          <a:latin typeface="+mn-lt"/>
                          <a:ea typeface="+mn-ea"/>
                          <a:cs typeface="+mn-cs"/>
                        </a:rPr>
                        <a:t>-register</a:t>
                      </a:r>
                    </a:p>
                    <a:p>
                      <a:endParaRPr lang="en-US" dirty="0"/>
                    </a:p>
                  </a:txBody>
                  <a:tcPr/>
                </a:tc>
                <a:tc>
                  <a:txBody>
                    <a:bodyPr/>
                    <a:lstStyle/>
                    <a:p>
                      <a:r>
                        <a:rPr lang="en-US" sz="1800" b="0" kern="1200" dirty="0" smtClean="0">
                          <a:solidFill>
                            <a:schemeClr val="dk1"/>
                          </a:solidFill>
                          <a:effectLst/>
                          <a:latin typeface="+mn-lt"/>
                          <a:ea typeface="+mn-ea"/>
                          <a:cs typeface="+mn-cs"/>
                        </a:rPr>
                        <a:t>font-size: 1rem;</a:t>
                      </a:r>
                    </a:p>
                    <a:p>
                      <a:r>
                        <a:rPr lang="en-US" sz="1800" b="0" kern="1200" dirty="0" smtClean="0">
                          <a:solidFill>
                            <a:schemeClr val="dk1"/>
                          </a:solidFill>
                          <a:effectLst/>
                          <a:latin typeface="+mn-lt"/>
                          <a:ea typeface="+mn-ea"/>
                          <a:cs typeface="+mn-cs"/>
                        </a:rPr>
                        <a:t>padding: 8px 24px;</a:t>
                      </a:r>
                    </a:p>
                    <a:p>
                      <a:r>
                        <a:rPr lang="en-US" sz="1800" b="0" kern="1200" dirty="0" smtClean="0">
                          <a:solidFill>
                            <a:schemeClr val="dk1"/>
                          </a:solidFill>
                          <a:effectLst/>
                          <a:latin typeface="+mn-lt"/>
                          <a:ea typeface="+mn-ea"/>
                          <a:cs typeface="+mn-cs"/>
                        </a:rPr>
                        <a:t>background-color: #118a84;</a:t>
                      </a:r>
                    </a:p>
                    <a:p>
                      <a:r>
                        <a:rPr lang="en-US" sz="1800" b="0" kern="1200" dirty="0" smtClean="0">
                          <a:solidFill>
                            <a:schemeClr val="dk1"/>
                          </a:solidFill>
                          <a:effectLst/>
                          <a:latin typeface="+mn-lt"/>
                          <a:ea typeface="+mn-ea"/>
                          <a:cs typeface="+mn-cs"/>
                        </a:rPr>
                        <a:t>border: none;</a:t>
                      </a:r>
                    </a:p>
                    <a:p>
                      <a:r>
                        <a:rPr lang="en-US" sz="1800" b="0" kern="1200" dirty="0" smtClean="0">
                          <a:solidFill>
                            <a:schemeClr val="dk1"/>
                          </a:solidFill>
                          <a:effectLst/>
                          <a:latin typeface="+mn-lt"/>
                          <a:ea typeface="+mn-ea"/>
                          <a:cs typeface="+mn-cs"/>
                        </a:rPr>
                        <a:t>color: white;</a:t>
                      </a:r>
                    </a:p>
                    <a:p>
                      <a:r>
                        <a:rPr lang="en-US" sz="1800" b="0" kern="1200" dirty="0" smtClean="0">
                          <a:solidFill>
                            <a:schemeClr val="dk1"/>
                          </a:solidFill>
                          <a:effectLst/>
                          <a:latin typeface="+mn-lt"/>
                          <a:ea typeface="+mn-ea"/>
                          <a:cs typeface="+mn-cs"/>
                        </a:rPr>
                        <a:t>border-radius: 3px;</a:t>
                      </a:r>
                    </a:p>
                    <a:p>
                      <a:r>
                        <a:rPr lang="en-US" sz="1800" b="0" kern="1200" dirty="0" smtClean="0">
                          <a:solidFill>
                            <a:schemeClr val="dk1"/>
                          </a:solidFill>
                          <a:effectLst/>
                          <a:latin typeface="+mn-lt"/>
                          <a:ea typeface="+mn-ea"/>
                          <a:cs typeface="+mn-cs"/>
                        </a:rPr>
                        <a:t>cursor: pointer;</a:t>
                      </a:r>
                    </a:p>
                    <a:p>
                      <a:r>
                        <a:rPr lang="en-US" sz="1800" b="0" kern="1200" dirty="0" smtClean="0">
                          <a:solidFill>
                            <a:schemeClr val="dk1"/>
                          </a:solidFill>
                          <a:effectLst/>
                          <a:latin typeface="+mn-lt"/>
                          <a:ea typeface="+mn-ea"/>
                          <a:cs typeface="+mn-cs"/>
                        </a:rPr>
                        <a:t>text-shadow: 1px 2px 1px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0.1);</a:t>
                      </a:r>
                    </a:p>
                    <a:p>
                      <a:r>
                        <a:rPr lang="en-US" sz="1800" b="0" kern="1200" dirty="0" smtClean="0">
                          <a:solidFill>
                            <a:schemeClr val="dk1"/>
                          </a:solidFill>
                          <a:effectLst/>
                          <a:latin typeface="+mn-lt"/>
                          <a:ea typeface="+mn-ea"/>
                          <a:cs typeface="+mn-cs"/>
                        </a:rPr>
                        <a:t>transition: 0.2s;</a:t>
                      </a:r>
                    </a:p>
                  </a:txBody>
                  <a:tcPr/>
                </a:tc>
                <a:extLst>
                  <a:ext uri="{0D108BD9-81ED-4DB2-BD59-A6C34878D82A}">
                    <a16:rowId xmlns:a16="http://schemas.microsoft.com/office/drawing/2014/main" val="4145249350"/>
                  </a:ext>
                </a:extLst>
              </a:tr>
              <a:tr h="279730">
                <a:tc>
                  <a:txBody>
                    <a:bodyPr/>
                    <a:lstStyle/>
                    <a:p>
                      <a:pPr algn="ctr"/>
                      <a:r>
                        <a:rPr lang="en-ID" dirty="0" smtClean="0"/>
                        <a:t>25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btn-register:hover</a:t>
                      </a:r>
                      <a:endParaRPr lang="en-US" sz="1800" b="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opacity: 0.7;</a:t>
                      </a:r>
                    </a:p>
                  </a:txBody>
                  <a:tcPr/>
                </a:tc>
                <a:extLst>
                  <a:ext uri="{0D108BD9-81ED-4DB2-BD59-A6C34878D82A}">
                    <a16:rowId xmlns:a16="http://schemas.microsoft.com/office/drawing/2014/main" val="1374790869"/>
                  </a:ext>
                </a:extLst>
              </a:tr>
              <a:tr h="1538514">
                <a:tc>
                  <a:txBody>
                    <a:bodyPr/>
                    <a:lstStyle/>
                    <a:p>
                      <a:pPr algn="ctr"/>
                      <a:r>
                        <a:rPr lang="en-ID" dirty="0" smtClean="0"/>
                        <a:t>26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.hamburger-menu</a:t>
                      </a:r>
                    </a:p>
                  </a:txBody>
                  <a:tcPr/>
                </a:tc>
                <a:tc>
                  <a:txBody>
                    <a:bodyPr/>
                    <a:lstStyle/>
                    <a:p>
                      <a:r>
                        <a:rPr lang="en-US" sz="1800" b="0" kern="1200" dirty="0" smtClean="0">
                          <a:solidFill>
                            <a:schemeClr val="dk1"/>
                          </a:solidFill>
                          <a:effectLst/>
                          <a:latin typeface="+mn-lt"/>
                          <a:ea typeface="+mn-ea"/>
                          <a:cs typeface="+mn-cs"/>
                        </a:rPr>
                        <a:t>display: none;</a:t>
                      </a:r>
                    </a:p>
                    <a:p>
                      <a:r>
                        <a:rPr lang="en-US" sz="1800" b="0" kern="1200" dirty="0" smtClean="0">
                          <a:solidFill>
                            <a:schemeClr val="dk1"/>
                          </a:solidFill>
                          <a:effectLst/>
                          <a:latin typeface="+mn-lt"/>
                          <a:ea typeface="+mn-ea"/>
                          <a:cs typeface="+mn-cs"/>
                        </a:rPr>
                        <a:t>height: 20px;</a:t>
                      </a:r>
                    </a:p>
                    <a:p>
                      <a:r>
                        <a:rPr lang="en-US" sz="1800" b="0" kern="1200" dirty="0" smtClean="0">
                          <a:solidFill>
                            <a:schemeClr val="dk1"/>
                          </a:solidFill>
                          <a:effectLst/>
                          <a:latin typeface="+mn-lt"/>
                          <a:ea typeface="+mn-ea"/>
                          <a:cs typeface="+mn-cs"/>
                        </a:rPr>
                        <a:t>flex-direction: column;</a:t>
                      </a:r>
                    </a:p>
                    <a:p>
                      <a:r>
                        <a:rPr lang="en-US" sz="1800" b="0" kern="1200" dirty="0" smtClean="0">
                          <a:solidFill>
                            <a:schemeClr val="dk1"/>
                          </a:solidFill>
                          <a:effectLst/>
                          <a:latin typeface="+mn-lt"/>
                          <a:ea typeface="+mn-ea"/>
                          <a:cs typeface="+mn-cs"/>
                        </a:rPr>
                        <a:t>justify-content: space-between;</a:t>
                      </a:r>
                    </a:p>
                    <a:p>
                      <a:r>
                        <a:rPr lang="en-US" sz="1800" b="0" kern="1200" dirty="0" smtClean="0">
                          <a:solidFill>
                            <a:schemeClr val="dk1"/>
                          </a:solidFill>
                          <a:effectLst/>
                          <a:latin typeface="+mn-lt"/>
                          <a:ea typeface="+mn-ea"/>
                          <a:cs typeface="+mn-cs"/>
                        </a:rPr>
                        <a:t>position: relative;</a:t>
                      </a:r>
                    </a:p>
                    <a:p>
                      <a:r>
                        <a:rPr lang="en-US" sz="1800" b="0" kern="1200" dirty="0" smtClean="0">
                          <a:solidFill>
                            <a:schemeClr val="dk1"/>
                          </a:solidFill>
                          <a:effectLst/>
                          <a:latin typeface="+mn-lt"/>
                          <a:ea typeface="+mn-ea"/>
                          <a:cs typeface="+mn-cs"/>
                        </a:rPr>
                        <a:t>cursor: pointer;</a:t>
                      </a:r>
                    </a:p>
                    <a:p>
                      <a:r>
                        <a:rPr lang="en-US" sz="1800" b="0" kern="1200" dirty="0" smtClean="0">
                          <a:solidFill>
                            <a:schemeClr val="dk1"/>
                          </a:solidFill>
                          <a:effectLst/>
                          <a:latin typeface="+mn-lt"/>
                          <a:ea typeface="+mn-ea"/>
                          <a:cs typeface="+mn-cs"/>
                        </a:rPr>
                        <a:t>align-items: flex-end;</a:t>
                      </a:r>
                    </a:p>
                  </a:txBody>
                  <a:tcPr/>
                </a:tc>
                <a:extLst>
                  <a:ext uri="{0D108BD9-81ED-4DB2-BD59-A6C34878D82A}">
                    <a16:rowId xmlns:a16="http://schemas.microsoft.com/office/drawing/2014/main" val="268663578"/>
                  </a:ext>
                </a:extLst>
              </a:tr>
              <a:tr h="1328717">
                <a:tc>
                  <a:txBody>
                    <a:bodyPr/>
                    <a:lstStyle/>
                    <a:p>
                      <a:pPr algn="ctr"/>
                      <a:r>
                        <a:rPr lang="en-ID" dirty="0" smtClean="0"/>
                        <a:t>27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.hamburger-menu span</a:t>
                      </a:r>
                    </a:p>
                  </a:txBody>
                  <a:tcPr/>
                </a:tc>
                <a:tc>
                  <a:txBody>
                    <a:bodyPr/>
                    <a:lstStyle/>
                    <a:p>
                      <a:r>
                        <a:rPr lang="en-US" sz="1800" b="0" kern="1200" dirty="0" smtClean="0">
                          <a:solidFill>
                            <a:schemeClr val="dk1"/>
                          </a:solidFill>
                          <a:effectLst/>
                          <a:latin typeface="+mn-lt"/>
                          <a:ea typeface="+mn-ea"/>
                          <a:cs typeface="+mn-cs"/>
                        </a:rPr>
                        <a:t>display: block;</a:t>
                      </a:r>
                    </a:p>
                    <a:p>
                      <a:r>
                        <a:rPr lang="en-US" sz="1800" b="0" kern="1200" dirty="0" smtClean="0">
                          <a:solidFill>
                            <a:schemeClr val="dk1"/>
                          </a:solidFill>
                          <a:effectLst/>
                          <a:latin typeface="+mn-lt"/>
                          <a:ea typeface="+mn-ea"/>
                          <a:cs typeface="+mn-cs"/>
                        </a:rPr>
                        <a:t>width: 28px;</a:t>
                      </a:r>
                    </a:p>
                    <a:p>
                      <a:r>
                        <a:rPr lang="en-US" sz="1800" b="0" kern="1200" dirty="0" smtClean="0">
                          <a:solidFill>
                            <a:schemeClr val="dk1"/>
                          </a:solidFill>
                          <a:effectLst/>
                          <a:latin typeface="+mn-lt"/>
                          <a:ea typeface="+mn-ea"/>
                          <a:cs typeface="+mn-cs"/>
                        </a:rPr>
                        <a:t>height: 3px;</a:t>
                      </a:r>
                    </a:p>
                    <a:p>
                      <a:r>
                        <a:rPr lang="en-US" sz="1800" b="0" kern="1200" dirty="0" smtClean="0">
                          <a:solidFill>
                            <a:schemeClr val="dk1"/>
                          </a:solidFill>
                          <a:effectLst/>
                          <a:latin typeface="+mn-lt"/>
                          <a:ea typeface="+mn-ea"/>
                          <a:cs typeface="+mn-cs"/>
                        </a:rPr>
                        <a:t>background-color: </a:t>
                      </a:r>
                      <a:r>
                        <a:rPr lang="en-US" sz="1800" b="0" kern="1200" dirty="0" err="1" smtClean="0">
                          <a:solidFill>
                            <a:schemeClr val="dk1"/>
                          </a:solidFill>
                          <a:effectLst/>
                          <a:latin typeface="+mn-lt"/>
                          <a:ea typeface="+mn-ea"/>
                          <a:cs typeface="+mn-cs"/>
                        </a:rPr>
                        <a:t>rgb</a:t>
                      </a:r>
                      <a:r>
                        <a:rPr lang="en-US" sz="1800" b="0" kern="1200" dirty="0" smtClean="0">
                          <a:solidFill>
                            <a:schemeClr val="dk1"/>
                          </a:solidFill>
                          <a:effectLst/>
                          <a:latin typeface="+mn-lt"/>
                          <a:ea typeface="+mn-ea"/>
                          <a:cs typeface="+mn-cs"/>
                        </a:rPr>
                        <a:t>(0, 0, 0);</a:t>
                      </a:r>
                    </a:p>
                    <a:p>
                      <a:r>
                        <a:rPr lang="en-US" sz="1800" b="0" kern="1200" dirty="0" smtClean="0">
                          <a:solidFill>
                            <a:schemeClr val="dk1"/>
                          </a:solidFill>
                          <a:effectLst/>
                          <a:latin typeface="+mn-lt"/>
                          <a:ea typeface="+mn-ea"/>
                          <a:cs typeface="+mn-cs"/>
                        </a:rPr>
                        <a:t>border-radius: 2px;</a:t>
                      </a:r>
                    </a:p>
                    <a:p>
                      <a:r>
                        <a:rPr lang="en-US" sz="1800" b="0" kern="1200" dirty="0" smtClean="0">
                          <a:solidFill>
                            <a:schemeClr val="dk1"/>
                          </a:solidFill>
                          <a:effectLst/>
                          <a:latin typeface="+mn-lt"/>
                          <a:ea typeface="+mn-ea"/>
                          <a:cs typeface="+mn-cs"/>
                        </a:rPr>
                        <a:t>transition: 0.5s;</a:t>
                      </a:r>
                    </a:p>
                  </a:txBody>
                  <a:tcPr/>
                </a:tc>
                <a:extLst>
                  <a:ext uri="{0D108BD9-81ED-4DB2-BD59-A6C34878D82A}">
                    <a16:rowId xmlns:a16="http://schemas.microsoft.com/office/drawing/2014/main" val="2891516843"/>
                  </a:ext>
                </a:extLst>
              </a:tr>
            </a:tbl>
          </a:graphicData>
        </a:graphic>
      </p:graphicFrame>
    </p:spTree>
    <p:extLst>
      <p:ext uri="{BB962C8B-B14F-4D97-AF65-F5344CB8AC3E}">
        <p14:creationId xmlns:p14="http://schemas.microsoft.com/office/powerpoint/2010/main" val="15123549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12171913"/>
              </p:ext>
            </p:extLst>
          </p:nvPr>
        </p:nvGraphicFramePr>
        <p:xfrm>
          <a:off x="0" y="0"/>
          <a:ext cx="12191999" cy="6857999"/>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4383098">
                  <a:extLst>
                    <a:ext uri="{9D8B030D-6E8A-4147-A177-3AD203B41FA5}">
                      <a16:colId xmlns:a16="http://schemas.microsoft.com/office/drawing/2014/main" val="1158655517"/>
                    </a:ext>
                  </a:extLst>
                </a:gridCol>
                <a:gridCol w="7126513">
                  <a:extLst>
                    <a:ext uri="{9D8B030D-6E8A-4147-A177-3AD203B41FA5}">
                      <a16:colId xmlns:a16="http://schemas.microsoft.com/office/drawing/2014/main" val="4130756706"/>
                    </a:ext>
                  </a:extLst>
                </a:gridCol>
              </a:tblGrid>
              <a:tr h="386366">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86366">
                <a:tc>
                  <a:txBody>
                    <a:bodyPr/>
                    <a:lstStyle/>
                    <a:p>
                      <a:pPr algn="ctr"/>
                      <a:r>
                        <a:rPr lang="en-ID" dirty="0" smtClean="0"/>
                        <a:t>28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.hamburger-menu </a:t>
                      </a:r>
                      <a:r>
                        <a:rPr lang="en-US" sz="1800" b="0" kern="1200" dirty="0" err="1" smtClean="0">
                          <a:solidFill>
                            <a:schemeClr val="dk1"/>
                          </a:solidFill>
                          <a:effectLst/>
                          <a:latin typeface="+mn-lt"/>
                          <a:ea typeface="+mn-ea"/>
                          <a:cs typeface="+mn-cs"/>
                        </a:rPr>
                        <a:t>span:nth-child</a:t>
                      </a:r>
                      <a:r>
                        <a:rPr lang="en-US" sz="1800" b="0" kern="1200" dirty="0" smtClean="0">
                          <a:solidFill>
                            <a:schemeClr val="dk1"/>
                          </a:solidFill>
                          <a:effectLst/>
                          <a:latin typeface="+mn-lt"/>
                          <a:ea typeface="+mn-ea"/>
                          <a:cs typeface="+mn-cs"/>
                        </a:rPr>
                        <a:t>(2).active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width: 20px;</a:t>
                      </a:r>
                    </a:p>
                  </a:txBody>
                  <a:tcPr/>
                </a:tc>
                <a:extLst>
                  <a:ext uri="{0D108BD9-81ED-4DB2-BD59-A6C34878D82A}">
                    <a16:rowId xmlns:a16="http://schemas.microsoft.com/office/drawing/2014/main" val="4145249350"/>
                  </a:ext>
                </a:extLst>
              </a:tr>
              <a:tr h="386366">
                <a:tc>
                  <a:txBody>
                    <a:bodyPr/>
                    <a:lstStyle/>
                    <a:p>
                      <a:pPr algn="ctr"/>
                      <a:r>
                        <a:rPr lang="en-ID" dirty="0" smtClean="0"/>
                        <a:t>29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.hamburger-menu </a:t>
                      </a:r>
                      <a:r>
                        <a:rPr lang="en-US" sz="1800" b="0" kern="1200" dirty="0" err="1" smtClean="0">
                          <a:solidFill>
                            <a:schemeClr val="dk1"/>
                          </a:solidFill>
                          <a:effectLst/>
                          <a:latin typeface="+mn-lt"/>
                          <a:ea typeface="+mn-ea"/>
                          <a:cs typeface="+mn-cs"/>
                        </a:rPr>
                        <a:t>span:nth-child</a:t>
                      </a:r>
                      <a:r>
                        <a:rPr lang="en-US" sz="1800" b="0" kern="1200" dirty="0" smtClean="0">
                          <a:solidFill>
                            <a:schemeClr val="dk1"/>
                          </a:solidFill>
                          <a:effectLst/>
                          <a:latin typeface="+mn-lt"/>
                          <a:ea typeface="+mn-ea"/>
                          <a:cs typeface="+mn-cs"/>
                        </a:rPr>
                        <a:t>(3).active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width: 12px;</a:t>
                      </a:r>
                    </a:p>
                  </a:txBody>
                  <a:tcPr/>
                </a:tc>
                <a:extLst>
                  <a:ext uri="{0D108BD9-81ED-4DB2-BD59-A6C34878D82A}">
                    <a16:rowId xmlns:a16="http://schemas.microsoft.com/office/drawing/2014/main" val="1374790869"/>
                  </a:ext>
                </a:extLst>
              </a:tr>
              <a:tr h="2414789">
                <a:tc>
                  <a:txBody>
                    <a:bodyPr/>
                    <a:lstStyle/>
                    <a:p>
                      <a:pPr algn="ctr"/>
                      <a:r>
                        <a:rPr lang="en-ID" dirty="0" smtClean="0"/>
                        <a:t>30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footer</a:t>
                      </a:r>
                    </a:p>
                  </a:txBody>
                  <a:tcPr/>
                </a:tc>
                <a:tc>
                  <a:txBody>
                    <a:bodyPr/>
                    <a:lstStyle/>
                    <a:p>
                      <a:r>
                        <a:rPr lang="en-US" sz="1800" b="0" kern="1200" dirty="0" smtClean="0">
                          <a:solidFill>
                            <a:schemeClr val="dk1"/>
                          </a:solidFill>
                          <a:effectLst/>
                          <a:latin typeface="+mn-lt"/>
                          <a:ea typeface="+mn-ea"/>
                          <a:cs typeface="+mn-cs"/>
                        </a:rPr>
                        <a:t>position: absolute;</a:t>
                      </a:r>
                    </a:p>
                    <a:p>
                      <a:r>
                        <a:rPr lang="en-US" sz="1800" b="0" kern="1200" dirty="0" smtClean="0">
                          <a:solidFill>
                            <a:schemeClr val="dk1"/>
                          </a:solidFill>
                          <a:effectLst/>
                          <a:latin typeface="+mn-lt"/>
                          <a:ea typeface="+mn-ea"/>
                          <a:cs typeface="+mn-cs"/>
                        </a:rPr>
                        <a:t>right: 0;</a:t>
                      </a:r>
                    </a:p>
                    <a:p>
                      <a:r>
                        <a:rPr lang="en-US" sz="1800" b="0" kern="1200" dirty="0" smtClean="0">
                          <a:solidFill>
                            <a:schemeClr val="dk1"/>
                          </a:solidFill>
                          <a:effectLst/>
                          <a:latin typeface="+mn-lt"/>
                          <a:ea typeface="+mn-ea"/>
                          <a:cs typeface="+mn-cs"/>
                        </a:rPr>
                        <a:t>left: 0;</a:t>
                      </a:r>
                    </a:p>
                    <a:p>
                      <a:r>
                        <a:rPr lang="en-US" sz="1800" b="0" kern="1200" dirty="0" smtClean="0">
                          <a:solidFill>
                            <a:schemeClr val="dk1"/>
                          </a:solidFill>
                          <a:effectLst/>
                          <a:latin typeface="+mn-lt"/>
                          <a:ea typeface="+mn-ea"/>
                          <a:cs typeface="+mn-cs"/>
                        </a:rPr>
                        <a:t>background-color: </a:t>
                      </a:r>
                      <a:r>
                        <a:rPr lang="en-US" sz="1800" b="0" kern="1200" dirty="0" err="1" smtClean="0">
                          <a:solidFill>
                            <a:schemeClr val="dk1"/>
                          </a:solidFill>
                          <a:effectLst/>
                          <a:latin typeface="+mn-lt"/>
                          <a:ea typeface="+mn-ea"/>
                          <a:cs typeface="+mn-cs"/>
                        </a:rPr>
                        <a:t>rgb</a:t>
                      </a:r>
                      <a:r>
                        <a:rPr lang="en-US" sz="1800" b="0" kern="1200" dirty="0" smtClean="0">
                          <a:solidFill>
                            <a:schemeClr val="dk1"/>
                          </a:solidFill>
                          <a:effectLst/>
                          <a:latin typeface="+mn-lt"/>
                          <a:ea typeface="+mn-ea"/>
                          <a:cs typeface="+mn-cs"/>
                        </a:rPr>
                        <a:t>(28, 41, 54);</a:t>
                      </a:r>
                    </a:p>
                    <a:p>
                      <a:r>
                        <a:rPr lang="en-US" sz="1800" b="0" kern="1200" dirty="0" smtClean="0">
                          <a:solidFill>
                            <a:schemeClr val="dk1"/>
                          </a:solidFill>
                          <a:effectLst/>
                          <a:latin typeface="+mn-lt"/>
                          <a:ea typeface="+mn-ea"/>
                          <a:cs typeface="+mn-cs"/>
                        </a:rPr>
                        <a:t>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justify-content: center;</a:t>
                      </a:r>
                    </a:p>
                    <a:p>
                      <a:r>
                        <a:rPr lang="en-US" sz="1800" b="0" kern="1200" dirty="0" smtClean="0">
                          <a:solidFill>
                            <a:schemeClr val="dk1"/>
                          </a:solidFill>
                          <a:effectLst/>
                          <a:latin typeface="+mn-lt"/>
                          <a:ea typeface="+mn-ea"/>
                          <a:cs typeface="+mn-cs"/>
                        </a:rPr>
                        <a:t>padding: 0px 20px </a:t>
                      </a:r>
                      <a:r>
                        <a:rPr lang="en-US" sz="1800" b="0" kern="1200" dirty="0" err="1" smtClean="0">
                          <a:solidFill>
                            <a:schemeClr val="dk1"/>
                          </a:solidFill>
                          <a:effectLst/>
                          <a:latin typeface="+mn-lt"/>
                          <a:ea typeface="+mn-ea"/>
                          <a:cs typeface="+mn-cs"/>
                        </a:rPr>
                        <a:t>20px</a:t>
                      </a:r>
                      <a:r>
                        <a:rPr lang="en-US" sz="1800" b="0" kern="1200" dirty="0" smtClean="0">
                          <a:solidFill>
                            <a:schemeClr val="dk1"/>
                          </a:solidFill>
                          <a:effectLst/>
                          <a:latin typeface="+mn-lt"/>
                          <a:ea typeface="+mn-ea"/>
                          <a:cs typeface="+mn-cs"/>
                        </a:rPr>
                        <a:t> </a:t>
                      </a:r>
                      <a:r>
                        <a:rPr lang="en-US" sz="1800" b="0" kern="1200" dirty="0" err="1" smtClean="0">
                          <a:solidFill>
                            <a:schemeClr val="dk1"/>
                          </a:solidFill>
                          <a:effectLst/>
                          <a:latin typeface="+mn-lt"/>
                          <a:ea typeface="+mn-ea"/>
                          <a:cs typeface="+mn-cs"/>
                        </a:rPr>
                        <a:t>20px</a:t>
                      </a:r>
                      <a:r>
                        <a:rPr lang="en-US" sz="1800" b="0" kern="1200" dirty="0" smtClean="0">
                          <a:solidFill>
                            <a:schemeClr val="dk1"/>
                          </a:solidFill>
                          <a:effectLst/>
                          <a:latin typeface="+mn-lt"/>
                          <a:ea typeface="+mn-ea"/>
                          <a:cs typeface="+mn-cs"/>
                        </a:rPr>
                        <a:t>;</a:t>
                      </a:r>
                    </a:p>
                  </a:txBody>
                  <a:tcPr/>
                </a:tc>
                <a:extLst>
                  <a:ext uri="{0D108BD9-81ED-4DB2-BD59-A6C34878D82A}">
                    <a16:rowId xmlns:a16="http://schemas.microsoft.com/office/drawing/2014/main" val="268663578"/>
                  </a:ext>
                </a:extLst>
              </a:tr>
              <a:tr h="676141">
                <a:tc>
                  <a:txBody>
                    <a:bodyPr/>
                    <a:lstStyle/>
                    <a:p>
                      <a:pPr algn="ctr"/>
                      <a:r>
                        <a:rPr lang="en-ID" dirty="0" smtClean="0"/>
                        <a:t>31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.footer-container</a:t>
                      </a:r>
                    </a:p>
                  </a:txBody>
                  <a:tcPr/>
                </a:tc>
                <a:tc>
                  <a:txBody>
                    <a:bodyPr/>
                    <a:lstStyle/>
                    <a:p>
                      <a:r>
                        <a:rPr lang="en-US" sz="1800" b="0" kern="1200" dirty="0" smtClean="0">
                          <a:solidFill>
                            <a:schemeClr val="dk1"/>
                          </a:solidFill>
                          <a:effectLst/>
                          <a:latin typeface="+mn-lt"/>
                          <a:ea typeface="+mn-ea"/>
                          <a:cs typeface="+mn-cs"/>
                        </a:rPr>
                        <a:t>width: 80%;</a:t>
                      </a:r>
                    </a:p>
                    <a:p>
                      <a:r>
                        <a:rPr lang="en-US" sz="1800" b="0" kern="1200" dirty="0" smtClean="0">
                          <a:solidFill>
                            <a:schemeClr val="dk1"/>
                          </a:solidFill>
                          <a:effectLst/>
                          <a:latin typeface="+mn-lt"/>
                          <a:ea typeface="+mn-ea"/>
                          <a:cs typeface="+mn-cs"/>
                        </a:rPr>
                        <a:t>transition: 0.3s;</a:t>
                      </a:r>
                    </a:p>
                  </a:txBody>
                  <a:tcPr/>
                </a:tc>
                <a:extLst>
                  <a:ext uri="{0D108BD9-81ED-4DB2-BD59-A6C34878D82A}">
                    <a16:rowId xmlns:a16="http://schemas.microsoft.com/office/drawing/2014/main" val="2891516843"/>
                  </a:ext>
                </a:extLst>
              </a:tr>
              <a:tr h="676141">
                <a:tc>
                  <a:txBody>
                    <a:bodyPr/>
                    <a:lstStyle/>
                    <a:p>
                      <a:pPr algn="ctr"/>
                      <a:r>
                        <a:rPr lang="en-ID" dirty="0" smtClean="0"/>
                        <a:t>32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.footer-content</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justify-content: space-around;</a:t>
                      </a:r>
                    </a:p>
                  </a:txBody>
                  <a:tcPr/>
                </a:tc>
                <a:extLst>
                  <a:ext uri="{0D108BD9-81ED-4DB2-BD59-A6C34878D82A}">
                    <a16:rowId xmlns:a16="http://schemas.microsoft.com/office/drawing/2014/main" val="1303574896"/>
                  </a:ext>
                </a:extLst>
              </a:tr>
              <a:tr h="965915">
                <a:tc>
                  <a:txBody>
                    <a:bodyPr/>
                    <a:lstStyle/>
                    <a:p>
                      <a:pPr algn="ctr"/>
                      <a:r>
                        <a:rPr lang="en-ID" dirty="0" smtClean="0"/>
                        <a:t>33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.footer-logo</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align-items: center;</a:t>
                      </a:r>
                    </a:p>
                    <a:p>
                      <a:r>
                        <a:rPr lang="en-US" sz="1800" b="0" kern="1200" dirty="0" smtClean="0">
                          <a:solidFill>
                            <a:schemeClr val="dk1"/>
                          </a:solidFill>
                          <a:effectLst/>
                          <a:latin typeface="+mn-lt"/>
                          <a:ea typeface="+mn-ea"/>
                          <a:cs typeface="+mn-cs"/>
                        </a:rPr>
                        <a:t>padding: 50px 0;</a:t>
                      </a:r>
                    </a:p>
                  </a:txBody>
                  <a:tcPr/>
                </a:tc>
                <a:extLst>
                  <a:ext uri="{0D108BD9-81ED-4DB2-BD59-A6C34878D82A}">
                    <a16:rowId xmlns:a16="http://schemas.microsoft.com/office/drawing/2014/main" val="1021229341"/>
                  </a:ext>
                </a:extLst>
              </a:tr>
              <a:tr h="965915">
                <a:tc>
                  <a:txBody>
                    <a:bodyPr/>
                    <a:lstStyle/>
                    <a:p>
                      <a:pPr algn="ctr"/>
                      <a:r>
                        <a:rPr lang="en-ID" dirty="0" smtClean="0"/>
                        <a:t>33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.content</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flex-direction: column;</a:t>
                      </a:r>
                    </a:p>
                    <a:p>
                      <a:r>
                        <a:rPr lang="en-US" sz="1800" b="0" kern="1200" dirty="0" smtClean="0">
                          <a:solidFill>
                            <a:schemeClr val="dk1"/>
                          </a:solidFill>
                          <a:effectLst/>
                          <a:latin typeface="+mn-lt"/>
                          <a:ea typeface="+mn-ea"/>
                          <a:cs typeface="+mn-cs"/>
                        </a:rPr>
                        <a:t>padding: 50px 0;</a:t>
                      </a:r>
                    </a:p>
                  </a:txBody>
                  <a:tcPr/>
                </a:tc>
                <a:extLst>
                  <a:ext uri="{0D108BD9-81ED-4DB2-BD59-A6C34878D82A}">
                    <a16:rowId xmlns:a16="http://schemas.microsoft.com/office/drawing/2014/main" val="2834608404"/>
                  </a:ext>
                </a:extLst>
              </a:tr>
            </a:tbl>
          </a:graphicData>
        </a:graphic>
      </p:graphicFrame>
    </p:spTree>
    <p:extLst>
      <p:ext uri="{BB962C8B-B14F-4D97-AF65-F5344CB8AC3E}">
        <p14:creationId xmlns:p14="http://schemas.microsoft.com/office/powerpoint/2010/main" val="2283012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01621624"/>
              </p:ext>
            </p:extLst>
          </p:nvPr>
        </p:nvGraphicFramePr>
        <p:xfrm>
          <a:off x="0" y="0"/>
          <a:ext cx="12191999" cy="7680960"/>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4383098">
                  <a:extLst>
                    <a:ext uri="{9D8B030D-6E8A-4147-A177-3AD203B41FA5}">
                      <a16:colId xmlns:a16="http://schemas.microsoft.com/office/drawing/2014/main" val="1158655517"/>
                    </a:ext>
                  </a:extLst>
                </a:gridCol>
                <a:gridCol w="7126513">
                  <a:extLst>
                    <a:ext uri="{9D8B030D-6E8A-4147-A177-3AD203B41FA5}">
                      <a16:colId xmlns:a16="http://schemas.microsoft.com/office/drawing/2014/main" val="4130756706"/>
                    </a:ext>
                  </a:extLst>
                </a:gridCol>
              </a:tblGrid>
              <a:tr h="273698">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684245">
                <a:tc>
                  <a:txBody>
                    <a:bodyPr/>
                    <a:lstStyle/>
                    <a:p>
                      <a:pPr algn="ctr"/>
                      <a:r>
                        <a:rPr lang="en-ID" dirty="0" smtClean="0"/>
                        <a:t>34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.content .header</a:t>
                      </a:r>
                    </a:p>
                  </a:txBody>
                  <a:tcPr/>
                </a:tc>
                <a:tc>
                  <a:txBody>
                    <a:bodyPr/>
                    <a:lstStyle/>
                    <a:p>
                      <a:r>
                        <a:rPr lang="en-US" sz="1800" b="0" kern="1200" dirty="0" smtClean="0">
                          <a:solidFill>
                            <a:schemeClr val="dk1"/>
                          </a:solidFill>
                          <a:effectLst/>
                          <a:latin typeface="+mn-lt"/>
                          <a:ea typeface="+mn-ea"/>
                          <a:cs typeface="+mn-cs"/>
                        </a:rPr>
                        <a:t>font-size: 1.35rem;</a:t>
                      </a:r>
                    </a:p>
                    <a:p>
                      <a:r>
                        <a:rPr lang="en-US" sz="1800" b="0" kern="1200" dirty="0" smtClean="0">
                          <a:solidFill>
                            <a:schemeClr val="dk1"/>
                          </a:solidFill>
                          <a:effectLst/>
                          <a:latin typeface="+mn-lt"/>
                          <a:ea typeface="+mn-ea"/>
                          <a:cs typeface="+mn-cs"/>
                        </a:rPr>
                        <a:t>text-transform: uppercase;</a:t>
                      </a:r>
                    </a:p>
                    <a:p>
                      <a:r>
                        <a:rPr lang="en-US" sz="1800" b="0" kern="1200" dirty="0" smtClean="0">
                          <a:solidFill>
                            <a:schemeClr val="dk1"/>
                          </a:solidFill>
                          <a:effectLst/>
                          <a:latin typeface="+mn-lt"/>
                          <a:ea typeface="+mn-ea"/>
                          <a:cs typeface="+mn-cs"/>
                        </a:rPr>
                        <a:t>font-weight: 500;</a:t>
                      </a:r>
                    </a:p>
                  </a:txBody>
                  <a:tcPr/>
                </a:tc>
                <a:extLst>
                  <a:ext uri="{0D108BD9-81ED-4DB2-BD59-A6C34878D82A}">
                    <a16:rowId xmlns:a16="http://schemas.microsoft.com/office/drawing/2014/main" val="4145249350"/>
                  </a:ext>
                </a:extLst>
              </a:tr>
              <a:tr h="684245">
                <a:tc>
                  <a:txBody>
                    <a:bodyPr/>
                    <a:lstStyle/>
                    <a:p>
                      <a:pPr algn="ctr"/>
                      <a:r>
                        <a:rPr lang="en-ID" dirty="0" smtClean="0"/>
                        <a:t>35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.content a</a:t>
                      </a:r>
                    </a:p>
                  </a:txBody>
                  <a:tcPr/>
                </a:tc>
                <a:tc>
                  <a:txBody>
                    <a:bodyPr/>
                    <a:lstStyle/>
                    <a:p>
                      <a:r>
                        <a:rPr lang="en-US" sz="1800" b="0" kern="1200" dirty="0" smtClean="0">
                          <a:solidFill>
                            <a:schemeClr val="dk1"/>
                          </a:solidFill>
                          <a:effectLst/>
                          <a:latin typeface="+mn-lt"/>
                          <a:ea typeface="+mn-ea"/>
                          <a:cs typeface="+mn-cs"/>
                        </a:rPr>
                        <a:t>text-decoration: none;</a:t>
                      </a:r>
                    </a:p>
                    <a:p>
                      <a:r>
                        <a:rPr lang="en-US" sz="1800" b="0" kern="1200" dirty="0" smtClean="0">
                          <a:solidFill>
                            <a:schemeClr val="dk1"/>
                          </a:solidFill>
                          <a:effectLst/>
                          <a:latin typeface="+mn-lt"/>
                          <a:ea typeface="+mn-ea"/>
                          <a:cs typeface="+mn-cs"/>
                        </a:rPr>
                        <a:t>color: #</a:t>
                      </a:r>
                      <a:r>
                        <a:rPr lang="en-US" sz="1800" b="0" kern="1200" dirty="0" err="1" smtClean="0">
                          <a:solidFill>
                            <a:schemeClr val="dk1"/>
                          </a:solidFill>
                          <a:effectLst/>
                          <a:latin typeface="+mn-lt"/>
                          <a:ea typeface="+mn-ea"/>
                          <a:cs typeface="+mn-cs"/>
                        </a:rPr>
                        <a:t>eeeeee</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padding: 5px 0;</a:t>
                      </a:r>
                    </a:p>
                  </a:txBody>
                  <a:tcPr/>
                </a:tc>
                <a:extLst>
                  <a:ext uri="{0D108BD9-81ED-4DB2-BD59-A6C34878D82A}">
                    <a16:rowId xmlns:a16="http://schemas.microsoft.com/office/drawing/2014/main" val="1374790869"/>
                  </a:ext>
                </a:extLst>
              </a:tr>
              <a:tr h="273698">
                <a:tc>
                  <a:txBody>
                    <a:bodyPr/>
                    <a:lstStyle/>
                    <a:p>
                      <a:pPr algn="ctr"/>
                      <a:r>
                        <a:rPr lang="en-ID" dirty="0" smtClean="0"/>
                        <a:t>36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.content a:hover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color: #118a84;</a:t>
                      </a:r>
                    </a:p>
                  </a:txBody>
                  <a:tcPr/>
                </a:tc>
                <a:extLst>
                  <a:ext uri="{0D108BD9-81ED-4DB2-BD59-A6C34878D82A}">
                    <a16:rowId xmlns:a16="http://schemas.microsoft.com/office/drawing/2014/main" val="268663578"/>
                  </a:ext>
                </a:extLst>
              </a:tr>
              <a:tr h="684245">
                <a:tc>
                  <a:txBody>
                    <a:bodyPr/>
                    <a:lstStyle/>
                    <a:p>
                      <a:pPr algn="ctr"/>
                      <a:r>
                        <a:rPr lang="en-ID" dirty="0" smtClean="0"/>
                        <a:t>37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.footer-copyright</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justify-content: space-between;</a:t>
                      </a:r>
                    </a:p>
                    <a:p>
                      <a:r>
                        <a:rPr lang="en-US" sz="1800" b="0" kern="1200" dirty="0" smtClean="0">
                          <a:solidFill>
                            <a:schemeClr val="dk1"/>
                          </a:solidFill>
                          <a:effectLst/>
                          <a:latin typeface="+mn-lt"/>
                          <a:ea typeface="+mn-ea"/>
                          <a:cs typeface="+mn-cs"/>
                        </a:rPr>
                        <a:t>padding: 20px 0;</a:t>
                      </a:r>
                    </a:p>
                  </a:txBody>
                  <a:tcPr/>
                </a:tc>
                <a:extLst>
                  <a:ext uri="{0D108BD9-81ED-4DB2-BD59-A6C34878D82A}">
                    <a16:rowId xmlns:a16="http://schemas.microsoft.com/office/drawing/2014/main" val="2891516843"/>
                  </a:ext>
                </a:extLst>
              </a:tr>
              <a:tr h="273698">
                <a:tc>
                  <a:txBody>
                    <a:bodyPr/>
                    <a:lstStyle/>
                    <a:p>
                      <a:pPr algn="ctr"/>
                      <a:r>
                        <a:rPr lang="en-ID" dirty="0" smtClean="0"/>
                        <a:t>38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.created-by </a:t>
                      </a:r>
                      <a:r>
                        <a:rPr lang="en-US" sz="1800" b="0" kern="1200" dirty="0" err="1" smtClean="0">
                          <a:solidFill>
                            <a:schemeClr val="dk1"/>
                          </a:solidFill>
                          <a:effectLst/>
                          <a:latin typeface="+mn-lt"/>
                          <a:ea typeface="+mn-ea"/>
                          <a:cs typeface="+mn-cs"/>
                        </a:rPr>
                        <a:t>i</a:t>
                      </a:r>
                      <a:endParaRPr lang="en-US" sz="1800" b="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color: #dc3545;</a:t>
                      </a:r>
                    </a:p>
                  </a:txBody>
                  <a:tcPr/>
                </a:tc>
                <a:extLst>
                  <a:ext uri="{0D108BD9-81ED-4DB2-BD59-A6C34878D82A}">
                    <a16:rowId xmlns:a16="http://schemas.microsoft.com/office/drawing/2014/main" val="1303574896"/>
                  </a:ext>
                </a:extLst>
              </a:tr>
              <a:tr h="478971">
                <a:tc>
                  <a:txBody>
                    <a:bodyPr/>
                    <a:lstStyle/>
                    <a:p>
                      <a:pPr algn="ctr"/>
                      <a:r>
                        <a:rPr lang="en-ID" dirty="0" smtClean="0"/>
                        <a:t>39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.created-by a</a:t>
                      </a:r>
                    </a:p>
                  </a:txBody>
                  <a:tcPr/>
                </a:tc>
                <a:tc>
                  <a:txBody>
                    <a:bodyPr/>
                    <a:lstStyle/>
                    <a:p>
                      <a:r>
                        <a:rPr lang="en-US" sz="1800" b="0" kern="1200" dirty="0" smtClean="0">
                          <a:solidFill>
                            <a:schemeClr val="dk1"/>
                          </a:solidFill>
                          <a:effectLst/>
                          <a:latin typeface="+mn-lt"/>
                          <a:ea typeface="+mn-ea"/>
                          <a:cs typeface="+mn-cs"/>
                        </a:rPr>
                        <a:t>color: #118a84;</a:t>
                      </a:r>
                    </a:p>
                    <a:p>
                      <a:r>
                        <a:rPr lang="en-US" sz="1800" b="0" kern="1200" dirty="0" smtClean="0">
                          <a:solidFill>
                            <a:schemeClr val="dk1"/>
                          </a:solidFill>
                          <a:effectLst/>
                          <a:latin typeface="+mn-lt"/>
                          <a:ea typeface="+mn-ea"/>
                          <a:cs typeface="+mn-cs"/>
                        </a:rPr>
                        <a:t>text-decoration: none;</a:t>
                      </a:r>
                    </a:p>
                  </a:txBody>
                  <a:tcPr/>
                </a:tc>
                <a:extLst>
                  <a:ext uri="{0D108BD9-81ED-4DB2-BD59-A6C34878D82A}">
                    <a16:rowId xmlns:a16="http://schemas.microsoft.com/office/drawing/2014/main" val="1021229341"/>
                  </a:ext>
                </a:extLst>
              </a:tr>
              <a:tr h="273698">
                <a:tc>
                  <a:txBody>
                    <a:bodyPr/>
                    <a:lstStyle/>
                    <a:p>
                      <a:pPr algn="ctr"/>
                      <a:r>
                        <a:rPr lang="en-ID" dirty="0" smtClean="0"/>
                        <a:t>40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.created-by a:hover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text-decoration: underline;</a:t>
                      </a:r>
                    </a:p>
                  </a:txBody>
                  <a:tcPr/>
                </a:tc>
                <a:extLst>
                  <a:ext uri="{0D108BD9-81ED-4DB2-BD59-A6C34878D82A}">
                    <a16:rowId xmlns:a16="http://schemas.microsoft.com/office/drawing/2014/main" val="2834608404"/>
                  </a:ext>
                </a:extLst>
              </a:tr>
              <a:tr h="2121159">
                <a:tc>
                  <a:txBody>
                    <a:bodyPr/>
                    <a:lstStyle/>
                    <a:p>
                      <a:pPr algn="ctr"/>
                      <a:r>
                        <a:rPr lang="en-ID" dirty="0" smtClean="0"/>
                        <a:t>41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#join-today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background-color: #118a84;</a:t>
                      </a:r>
                    </a:p>
                    <a:p>
                      <a:r>
                        <a:rPr lang="en-US" sz="1800" b="0" kern="1200" dirty="0" smtClean="0">
                          <a:solidFill>
                            <a:schemeClr val="dk1"/>
                          </a:solidFill>
                          <a:effectLst/>
                          <a:latin typeface="+mn-lt"/>
                          <a:ea typeface="+mn-ea"/>
                          <a:cs typeface="+mn-cs"/>
                        </a:rPr>
                        <a:t>margin-top: 50px;</a:t>
                      </a:r>
                    </a:p>
                    <a:p>
                      <a:r>
                        <a:rPr lang="en-US" sz="1800" b="0" kern="1200" dirty="0" smtClean="0">
                          <a:solidFill>
                            <a:schemeClr val="dk1"/>
                          </a:solidFill>
                          <a:effectLst/>
                          <a:latin typeface="+mn-lt"/>
                          <a:ea typeface="+mn-ea"/>
                          <a:cs typeface="+mn-cs"/>
                        </a:rPr>
                        <a:t>min-height: 30vh;</a:t>
                      </a:r>
                    </a:p>
                    <a:p>
                      <a:r>
                        <a:rPr lang="en-US" sz="1800" b="0" kern="1200" dirty="0" smtClean="0">
                          <a:solidFill>
                            <a:schemeClr val="dk1"/>
                          </a:solidFill>
                          <a:effectLst/>
                          <a:latin typeface="+mn-lt"/>
                          <a:ea typeface="+mn-ea"/>
                          <a:cs typeface="+mn-cs"/>
                        </a:rPr>
                        <a:t>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justify-content: center;</a:t>
                      </a:r>
                    </a:p>
                    <a:p>
                      <a:r>
                        <a:rPr lang="en-US" sz="1800" b="0" kern="1200" dirty="0" smtClean="0">
                          <a:solidFill>
                            <a:schemeClr val="dk1"/>
                          </a:solidFill>
                          <a:effectLst/>
                          <a:latin typeface="+mn-lt"/>
                          <a:ea typeface="+mn-ea"/>
                          <a:cs typeface="+mn-cs"/>
                        </a:rPr>
                        <a:t>align-items: center;</a:t>
                      </a:r>
                    </a:p>
                    <a:p>
                      <a:r>
                        <a:rPr lang="en-US" sz="1800" b="0" kern="1200" dirty="0" smtClean="0">
                          <a:solidFill>
                            <a:schemeClr val="dk1"/>
                          </a:solidFill>
                          <a:effectLst/>
                          <a:latin typeface="+mn-lt"/>
                          <a:ea typeface="+mn-ea"/>
                          <a:cs typeface="+mn-cs"/>
                        </a:rPr>
                        <a:t>width: 60%;</a:t>
                      </a:r>
                    </a:p>
                    <a:p>
                      <a:r>
                        <a:rPr lang="en-US" sz="1800" b="0" kern="1200" dirty="0" smtClean="0">
                          <a:solidFill>
                            <a:schemeClr val="dk1"/>
                          </a:solidFill>
                          <a:effectLst/>
                          <a:latin typeface="+mn-lt"/>
                          <a:ea typeface="+mn-ea"/>
                          <a:cs typeface="+mn-cs"/>
                        </a:rPr>
                        <a:t>margin: 50px auto;</a:t>
                      </a:r>
                    </a:p>
                    <a:p>
                      <a:r>
                        <a:rPr lang="en-US" sz="1800" b="0" kern="1200" dirty="0" smtClean="0">
                          <a:solidFill>
                            <a:schemeClr val="dk1"/>
                          </a:solidFill>
                          <a:effectLst/>
                          <a:latin typeface="+mn-lt"/>
                          <a:ea typeface="+mn-ea"/>
                          <a:cs typeface="+mn-cs"/>
                        </a:rPr>
                        <a:t>border-radius: 10px;</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3908780504"/>
                  </a:ext>
                </a:extLst>
              </a:tr>
            </a:tbl>
          </a:graphicData>
        </a:graphic>
      </p:graphicFrame>
    </p:spTree>
    <p:extLst>
      <p:ext uri="{BB962C8B-B14F-4D97-AF65-F5344CB8AC3E}">
        <p14:creationId xmlns:p14="http://schemas.microsoft.com/office/powerpoint/2010/main" val="37956257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5050575"/>
              </p:ext>
            </p:extLst>
          </p:nvPr>
        </p:nvGraphicFramePr>
        <p:xfrm>
          <a:off x="0" y="1"/>
          <a:ext cx="12191999" cy="5617026"/>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4383098">
                  <a:extLst>
                    <a:ext uri="{9D8B030D-6E8A-4147-A177-3AD203B41FA5}">
                      <a16:colId xmlns:a16="http://schemas.microsoft.com/office/drawing/2014/main" val="1158655517"/>
                    </a:ext>
                  </a:extLst>
                </a:gridCol>
                <a:gridCol w="7126513">
                  <a:extLst>
                    <a:ext uri="{9D8B030D-6E8A-4147-A177-3AD203B41FA5}">
                      <a16:colId xmlns:a16="http://schemas.microsoft.com/office/drawing/2014/main" val="4130756706"/>
                    </a:ext>
                  </a:extLst>
                </a:gridCol>
              </a:tblGrid>
              <a:tr h="394177">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94177">
                <a:tc>
                  <a:txBody>
                    <a:bodyPr/>
                    <a:lstStyle/>
                    <a:p>
                      <a:pPr algn="ctr"/>
                      <a:r>
                        <a:rPr lang="en-ID" dirty="0" smtClean="0"/>
                        <a:t>42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.container-join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width: 80%;</a:t>
                      </a:r>
                    </a:p>
                  </a:txBody>
                  <a:tcPr/>
                </a:tc>
                <a:extLst>
                  <a:ext uri="{0D108BD9-81ED-4DB2-BD59-A6C34878D82A}">
                    <a16:rowId xmlns:a16="http://schemas.microsoft.com/office/drawing/2014/main" val="4145249350"/>
                  </a:ext>
                </a:extLst>
              </a:tr>
              <a:tr h="689810">
                <a:tc>
                  <a:txBody>
                    <a:bodyPr/>
                    <a:lstStyle/>
                    <a:p>
                      <a:pPr algn="ctr"/>
                      <a:r>
                        <a:rPr lang="en-ID" dirty="0" smtClean="0"/>
                        <a:t>43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#join-today .container-join</a:t>
                      </a:r>
                    </a:p>
                  </a:txBody>
                  <a:tcPr/>
                </a:tc>
                <a:tc>
                  <a:txBody>
                    <a:bodyPr/>
                    <a:lstStyle/>
                    <a:p>
                      <a:r>
                        <a:rPr lang="en-US" sz="1800" b="0" kern="1200" dirty="0" smtClean="0">
                          <a:solidFill>
                            <a:schemeClr val="dk1"/>
                          </a:solidFill>
                          <a:effectLst/>
                          <a:latin typeface="+mn-lt"/>
                          <a:ea typeface="+mn-ea"/>
                          <a:cs typeface="+mn-cs"/>
                        </a:rPr>
                        <a:t>padding: 20px;</a:t>
                      </a:r>
                    </a:p>
                    <a:p>
                      <a:r>
                        <a:rPr lang="en-US" sz="1800" b="0" kern="1200" dirty="0" smtClean="0">
                          <a:solidFill>
                            <a:schemeClr val="dk1"/>
                          </a:solidFill>
                          <a:effectLst/>
                          <a:latin typeface="+mn-lt"/>
                          <a:ea typeface="+mn-ea"/>
                          <a:cs typeface="+mn-cs"/>
                        </a:rPr>
                        <a:t>text-align: center;</a:t>
                      </a:r>
                    </a:p>
                  </a:txBody>
                  <a:tcPr/>
                </a:tc>
                <a:extLst>
                  <a:ext uri="{0D108BD9-81ED-4DB2-BD59-A6C34878D82A}">
                    <a16:rowId xmlns:a16="http://schemas.microsoft.com/office/drawing/2014/main" val="1374790869"/>
                  </a:ext>
                </a:extLst>
              </a:tr>
              <a:tr h="689810">
                <a:tc>
                  <a:txBody>
                    <a:bodyPr/>
                    <a:lstStyle/>
                    <a:p>
                      <a:pPr algn="ctr"/>
                      <a:r>
                        <a:rPr lang="en-ID" dirty="0" smtClean="0"/>
                        <a:t>44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#join-today .container-join h2</a:t>
                      </a:r>
                    </a:p>
                  </a:txBody>
                  <a:tcPr/>
                </a:tc>
                <a:tc>
                  <a:txBody>
                    <a:bodyPr/>
                    <a:lstStyle/>
                    <a:p>
                      <a:r>
                        <a:rPr lang="en-US" sz="1800" b="0" kern="1200" dirty="0" smtClean="0">
                          <a:solidFill>
                            <a:schemeClr val="dk1"/>
                          </a:solidFill>
                          <a:effectLst/>
                          <a:latin typeface="+mn-lt"/>
                          <a:ea typeface="+mn-ea"/>
                          <a:cs typeface="+mn-cs"/>
                        </a:rPr>
                        <a:t>font-size: 2rem;</a:t>
                      </a:r>
                    </a:p>
                    <a:p>
                      <a:r>
                        <a:rPr lang="en-US" sz="1800" b="0" kern="1200" dirty="0" smtClean="0">
                          <a:solidFill>
                            <a:schemeClr val="dk1"/>
                          </a:solidFill>
                          <a:effectLst/>
                          <a:latin typeface="+mn-lt"/>
                          <a:ea typeface="+mn-ea"/>
                          <a:cs typeface="+mn-cs"/>
                        </a:rPr>
                        <a:t>font-weight: 500;</a:t>
                      </a:r>
                    </a:p>
                  </a:txBody>
                  <a:tcPr/>
                </a:tc>
                <a:extLst>
                  <a:ext uri="{0D108BD9-81ED-4DB2-BD59-A6C34878D82A}">
                    <a16:rowId xmlns:a16="http://schemas.microsoft.com/office/drawing/2014/main" val="268663578"/>
                  </a:ext>
                </a:extLst>
              </a:tr>
              <a:tr h="2759242">
                <a:tc>
                  <a:txBody>
                    <a:bodyPr/>
                    <a:lstStyle/>
                    <a:p>
                      <a:pPr algn="ctr"/>
                      <a:r>
                        <a:rPr lang="en-ID" dirty="0" smtClean="0"/>
                        <a:t>45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a:t>
                      </a:r>
                      <a:r>
                        <a:rPr lang="en-US" sz="1800" b="0" kern="1200" dirty="0" smtClean="0">
                          <a:solidFill>
                            <a:schemeClr val="dk1"/>
                          </a:solidFill>
                          <a:effectLst/>
                          <a:latin typeface="+mn-lt"/>
                          <a:ea typeface="+mn-ea"/>
                          <a:cs typeface="+mn-cs"/>
                        </a:rPr>
                        <a:t>-join-today</a:t>
                      </a:r>
                    </a:p>
                  </a:txBody>
                  <a:tcPr/>
                </a:tc>
                <a:tc>
                  <a:txBody>
                    <a:bodyPr/>
                    <a:lstStyle/>
                    <a:p>
                      <a:r>
                        <a:rPr lang="en-US" sz="1800" b="0" kern="1200" dirty="0" smtClean="0">
                          <a:solidFill>
                            <a:schemeClr val="dk1"/>
                          </a:solidFill>
                          <a:effectLst/>
                          <a:latin typeface="+mn-lt"/>
                          <a:ea typeface="+mn-ea"/>
                          <a:cs typeface="+mn-cs"/>
                        </a:rPr>
                        <a:t>cursor: pointer;</a:t>
                      </a:r>
                    </a:p>
                    <a:p>
                      <a:r>
                        <a:rPr lang="en-US" sz="1800" b="0" kern="1200" dirty="0" smtClean="0">
                          <a:solidFill>
                            <a:schemeClr val="dk1"/>
                          </a:solidFill>
                          <a:effectLst/>
                          <a:latin typeface="+mn-lt"/>
                          <a:ea typeface="+mn-ea"/>
                          <a:cs typeface="+mn-cs"/>
                        </a:rPr>
                        <a:t>margin-top: 20px;</a:t>
                      </a:r>
                    </a:p>
                    <a:p>
                      <a:r>
                        <a:rPr lang="en-US" sz="1800" b="0" kern="1200" dirty="0" smtClean="0">
                          <a:solidFill>
                            <a:schemeClr val="dk1"/>
                          </a:solidFill>
                          <a:effectLst/>
                          <a:latin typeface="+mn-lt"/>
                          <a:ea typeface="+mn-ea"/>
                          <a:cs typeface="+mn-cs"/>
                        </a:rPr>
                        <a:t>padding: 15px 50px;</a:t>
                      </a:r>
                    </a:p>
                    <a:p>
                      <a:r>
                        <a:rPr lang="en-US" sz="1800" b="0" kern="1200" dirty="0" smtClean="0">
                          <a:solidFill>
                            <a:schemeClr val="dk1"/>
                          </a:solidFill>
                          <a:effectLst/>
                          <a:latin typeface="+mn-lt"/>
                          <a:ea typeface="+mn-ea"/>
                          <a:cs typeface="+mn-cs"/>
                        </a:rPr>
                        <a:t>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background-color: transparent;</a:t>
                      </a:r>
                    </a:p>
                    <a:p>
                      <a:r>
                        <a:rPr lang="en-US" sz="1800" b="0" kern="1200" dirty="0" smtClean="0">
                          <a:solidFill>
                            <a:schemeClr val="dk1"/>
                          </a:solidFill>
                          <a:effectLst/>
                          <a:latin typeface="+mn-lt"/>
                          <a:ea typeface="+mn-ea"/>
                          <a:cs typeface="+mn-cs"/>
                        </a:rPr>
                        <a:t>border: 1px solid #f5f5f5;</a:t>
                      </a:r>
                    </a:p>
                    <a:p>
                      <a:r>
                        <a:rPr lang="en-US" sz="1800" b="0" kern="1200" dirty="0" smtClean="0">
                          <a:solidFill>
                            <a:schemeClr val="dk1"/>
                          </a:solidFill>
                          <a:effectLst/>
                          <a:latin typeface="+mn-lt"/>
                          <a:ea typeface="+mn-ea"/>
                          <a:cs typeface="+mn-cs"/>
                        </a:rPr>
                        <a:t>border-radius: 5px;</a:t>
                      </a:r>
                    </a:p>
                    <a:p>
                      <a:r>
                        <a:rPr lang="en-US" sz="1800" b="0" kern="1200" dirty="0" smtClean="0">
                          <a:solidFill>
                            <a:schemeClr val="dk1"/>
                          </a:solidFill>
                          <a:effectLst/>
                          <a:latin typeface="+mn-lt"/>
                          <a:ea typeface="+mn-ea"/>
                          <a:cs typeface="+mn-cs"/>
                        </a:rPr>
                        <a:t>font-size: 1.1rem;</a:t>
                      </a:r>
                    </a:p>
                    <a:p>
                      <a:r>
                        <a:rPr lang="en-US" sz="1800" b="0" kern="1200" dirty="0" smtClean="0">
                          <a:solidFill>
                            <a:schemeClr val="dk1"/>
                          </a:solidFill>
                          <a:effectLst/>
                          <a:latin typeface="+mn-lt"/>
                          <a:ea typeface="+mn-ea"/>
                          <a:cs typeface="+mn-cs"/>
                        </a:rPr>
                        <a:t>transition: 0.3s;</a:t>
                      </a:r>
                    </a:p>
                  </a:txBody>
                  <a:tcPr/>
                </a:tc>
                <a:extLst>
                  <a:ext uri="{0D108BD9-81ED-4DB2-BD59-A6C34878D82A}">
                    <a16:rowId xmlns:a16="http://schemas.microsoft.com/office/drawing/2014/main" val="2891516843"/>
                  </a:ext>
                </a:extLst>
              </a:tr>
              <a:tr h="689810">
                <a:tc>
                  <a:txBody>
                    <a:bodyPr/>
                    <a:lstStyle/>
                    <a:p>
                      <a:pPr algn="ctr"/>
                      <a:r>
                        <a:rPr lang="en-ID" dirty="0" smtClean="0"/>
                        <a:t>46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btn-join-today:hover</a:t>
                      </a: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background-color: #f5f5f5;</a:t>
                      </a:r>
                    </a:p>
                    <a:p>
                      <a:r>
                        <a:rPr lang="en-US" sz="1800" b="0" kern="1200" dirty="0" smtClean="0">
                          <a:solidFill>
                            <a:schemeClr val="dk1"/>
                          </a:solidFill>
                          <a:effectLst/>
                          <a:latin typeface="+mn-lt"/>
                          <a:ea typeface="+mn-ea"/>
                          <a:cs typeface="+mn-cs"/>
                        </a:rPr>
                        <a:t>color: #118a84;</a:t>
                      </a:r>
                    </a:p>
                  </a:txBody>
                  <a:tcPr/>
                </a:tc>
                <a:extLst>
                  <a:ext uri="{0D108BD9-81ED-4DB2-BD59-A6C34878D82A}">
                    <a16:rowId xmlns:a16="http://schemas.microsoft.com/office/drawing/2014/main" val="1303574896"/>
                  </a:ext>
                </a:extLst>
              </a:tr>
            </a:tbl>
          </a:graphicData>
        </a:graphic>
      </p:graphicFrame>
    </p:spTree>
    <p:extLst>
      <p:ext uri="{BB962C8B-B14F-4D97-AF65-F5344CB8AC3E}">
        <p14:creationId xmlns:p14="http://schemas.microsoft.com/office/powerpoint/2010/main" val="40674784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277824"/>
          </a:xfrm>
          <a:solidFill>
            <a:srgbClr val="961F61"/>
          </a:solidFill>
        </p:spPr>
        <p:txBody>
          <a:bodyPr>
            <a:normAutofit/>
          </a:bodyPr>
          <a:lstStyle/>
          <a:p>
            <a:r>
              <a:rPr lang="en-ID" sz="4800" dirty="0" smtClean="0">
                <a:solidFill>
                  <a:schemeClr val="bg1"/>
                </a:solidFill>
              </a:rPr>
              <a:t> </a:t>
            </a:r>
            <a:r>
              <a:rPr lang="en-ID" sz="4800" b="1" dirty="0" smtClean="0">
                <a:solidFill>
                  <a:schemeClr val="bg1"/>
                </a:solidFill>
              </a:rPr>
              <a:t>3. CSS Properties</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0" y="1400654"/>
            <a:ext cx="12192000" cy="5580176"/>
          </a:xfrm>
          <a:prstGeom prst="rect">
            <a:avLst/>
          </a:prstGeom>
          <a:solidFill>
            <a:schemeClr val="bg1"/>
          </a:solidFill>
        </p:spPr>
        <p:txBody>
          <a:bodyPr vert="horz" lIns="91440" tIns="45720" rIns="91440" bIns="45720" numCol="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latin typeface="+mn-lt"/>
            </a:endParaRPr>
          </a:p>
        </p:txBody>
      </p:sp>
      <p:graphicFrame>
        <p:nvGraphicFramePr>
          <p:cNvPr id="3" name="Table 2"/>
          <p:cNvGraphicFramePr>
            <a:graphicFrameLocks noGrp="1"/>
          </p:cNvGraphicFramePr>
          <p:nvPr>
            <p:extLst/>
          </p:nvPr>
        </p:nvGraphicFramePr>
        <p:xfrm>
          <a:off x="0" y="1277828"/>
          <a:ext cx="12191999" cy="5580171"/>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391361">
                <a:tc>
                  <a:txBody>
                    <a:bodyPr/>
                    <a:lstStyle/>
                    <a:p>
                      <a:pPr algn="ctr"/>
                      <a:r>
                        <a:rPr lang="en-ID" dirty="0" smtClean="0"/>
                        <a:t>NO</a:t>
                      </a:r>
                      <a:endParaRPr lang="en-US" dirty="0"/>
                    </a:p>
                  </a:txBody>
                  <a:tcPr/>
                </a:tc>
                <a:tc>
                  <a:txBody>
                    <a:bodyPr/>
                    <a:lstStyle/>
                    <a:p>
                      <a:r>
                        <a:rPr lang="en-ID" dirty="0" smtClean="0"/>
                        <a:t>CSS</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91361">
                <a:tc>
                  <a:txBody>
                    <a:bodyPr/>
                    <a:lstStyle/>
                    <a:p>
                      <a:pPr algn="ctr"/>
                      <a:r>
                        <a:rPr lang="en-ID" dirty="0" smtClean="0"/>
                        <a:t>1</a:t>
                      </a:r>
                      <a:endParaRPr lang="en-US" dirty="0"/>
                    </a:p>
                  </a:txBody>
                  <a:tcPr/>
                </a:tc>
                <a:tc>
                  <a:txBody>
                    <a:bodyPr/>
                    <a:lstStyle/>
                    <a:p>
                      <a:r>
                        <a:rPr lang="en-ID" dirty="0" smtClean="0"/>
                        <a:t>Margin</a:t>
                      </a:r>
                      <a:endParaRPr lang="en-US" dirty="0"/>
                    </a:p>
                  </a:txBody>
                  <a:tcPr/>
                </a:tc>
                <a:tc>
                  <a:txBody>
                    <a:bodyPr/>
                    <a:lstStyle/>
                    <a:p>
                      <a:r>
                        <a:rPr lang="en-ID" dirty="0" smtClean="0"/>
                        <a:t>Create space around elements, outside of any defined borders</a:t>
                      </a:r>
                      <a:endParaRPr lang="en-US" dirty="0"/>
                    </a:p>
                  </a:txBody>
                  <a:tcPr/>
                </a:tc>
                <a:extLst>
                  <a:ext uri="{0D108BD9-81ED-4DB2-BD59-A6C34878D82A}">
                    <a16:rowId xmlns:a16="http://schemas.microsoft.com/office/drawing/2014/main" val="4145249350"/>
                  </a:ext>
                </a:extLst>
              </a:tr>
              <a:tr h="391361">
                <a:tc>
                  <a:txBody>
                    <a:bodyPr/>
                    <a:lstStyle/>
                    <a:p>
                      <a:pPr algn="ctr"/>
                      <a:r>
                        <a:rPr lang="en-ID" dirty="0" smtClean="0"/>
                        <a:t>2</a:t>
                      </a:r>
                      <a:endParaRPr lang="en-US" dirty="0"/>
                    </a:p>
                  </a:txBody>
                  <a:tcPr/>
                </a:tc>
                <a:tc>
                  <a:txBody>
                    <a:bodyPr/>
                    <a:lstStyle/>
                    <a:p>
                      <a:r>
                        <a:rPr lang="en-ID" dirty="0" smtClean="0"/>
                        <a:t>Padding</a:t>
                      </a:r>
                      <a:endParaRPr lang="en-US" dirty="0"/>
                    </a:p>
                  </a:txBody>
                  <a:tcPr/>
                </a:tc>
                <a:tc>
                  <a:txBody>
                    <a:bodyPr/>
                    <a:lstStyle/>
                    <a:p>
                      <a:r>
                        <a:rPr lang="en-ID" dirty="0" smtClean="0"/>
                        <a:t>Generate</a:t>
                      </a:r>
                      <a:r>
                        <a:rPr lang="en-ID" baseline="0" dirty="0" smtClean="0"/>
                        <a:t> space around an elements content, inside of any defined borders</a:t>
                      </a:r>
                      <a:endParaRPr lang="en-US" dirty="0"/>
                    </a:p>
                  </a:txBody>
                  <a:tcPr/>
                </a:tc>
                <a:extLst>
                  <a:ext uri="{0D108BD9-81ED-4DB2-BD59-A6C34878D82A}">
                    <a16:rowId xmlns:a16="http://schemas.microsoft.com/office/drawing/2014/main" val="1374790869"/>
                  </a:ext>
                </a:extLst>
              </a:tr>
              <a:tr h="654217">
                <a:tc>
                  <a:txBody>
                    <a:bodyPr/>
                    <a:lstStyle/>
                    <a:p>
                      <a:pPr algn="ctr"/>
                      <a:r>
                        <a:rPr lang="en-ID" dirty="0" smtClean="0"/>
                        <a:t>3</a:t>
                      </a:r>
                      <a:endParaRPr lang="en-US" dirty="0"/>
                    </a:p>
                  </a:txBody>
                  <a:tcPr/>
                </a:tc>
                <a:tc>
                  <a:txBody>
                    <a:bodyPr/>
                    <a:lstStyle/>
                    <a:p>
                      <a:r>
                        <a:rPr lang="en-ID" dirty="0" smtClean="0"/>
                        <a:t>Box-sizing:</a:t>
                      </a:r>
                      <a:r>
                        <a:rPr lang="en-ID" baseline="0" dirty="0" smtClean="0"/>
                        <a:t> border-box;</a:t>
                      </a:r>
                      <a:endParaRPr lang="en-US" dirty="0"/>
                    </a:p>
                  </a:txBody>
                  <a:tcPr/>
                </a:tc>
                <a:tc>
                  <a:txBody>
                    <a:bodyPr/>
                    <a:lstStyle/>
                    <a:p>
                      <a:r>
                        <a:rPr lang="en-US" dirty="0" smtClean="0"/>
                        <a:t>The box-sizing property allows us to include the padding and border in an element's total width and height.</a:t>
                      </a:r>
                      <a:endParaRPr lang="en-US" dirty="0"/>
                    </a:p>
                  </a:txBody>
                  <a:tcPr/>
                </a:tc>
                <a:extLst>
                  <a:ext uri="{0D108BD9-81ED-4DB2-BD59-A6C34878D82A}">
                    <a16:rowId xmlns:a16="http://schemas.microsoft.com/office/drawing/2014/main" val="268663578"/>
                  </a:ext>
                </a:extLst>
              </a:tr>
              <a:tr h="644447">
                <a:tc>
                  <a:txBody>
                    <a:bodyPr/>
                    <a:lstStyle/>
                    <a:p>
                      <a:pPr algn="ctr"/>
                      <a:r>
                        <a:rPr lang="en-ID" dirty="0" smtClean="0"/>
                        <a:t>4</a:t>
                      </a:r>
                      <a:endParaRPr lang="en-US" dirty="0"/>
                    </a:p>
                  </a:txBody>
                  <a:tcPr/>
                </a:tc>
                <a:tc>
                  <a:txBody>
                    <a:bodyPr/>
                    <a:lstStyle/>
                    <a:p>
                      <a:r>
                        <a:rPr lang="en-ID" dirty="0" smtClean="0"/>
                        <a:t>Font-family</a:t>
                      </a:r>
                      <a:endParaRPr lang="en-US" dirty="0"/>
                    </a:p>
                  </a:txBody>
                  <a:tcPr/>
                </a:tc>
                <a:tc>
                  <a:txBody>
                    <a:bodyPr/>
                    <a:lstStyle/>
                    <a:p>
                      <a:r>
                        <a:rPr lang="en-US" dirty="0" smtClean="0"/>
                        <a:t>Specifies a prioritized list of one or more font family names and/or generic family names for the selected element.</a:t>
                      </a:r>
                      <a:endParaRPr lang="en-US" dirty="0"/>
                    </a:p>
                  </a:txBody>
                  <a:tcPr/>
                </a:tc>
                <a:extLst>
                  <a:ext uri="{0D108BD9-81ED-4DB2-BD59-A6C34878D82A}">
                    <a16:rowId xmlns:a16="http://schemas.microsoft.com/office/drawing/2014/main" val="2891516843"/>
                  </a:ext>
                </a:extLst>
              </a:tr>
              <a:tr h="644447">
                <a:tc>
                  <a:txBody>
                    <a:bodyPr/>
                    <a:lstStyle/>
                    <a:p>
                      <a:pPr algn="ctr"/>
                      <a:r>
                        <a:rPr lang="en-ID" dirty="0" smtClean="0"/>
                        <a:t>5</a:t>
                      </a:r>
                      <a:endParaRPr lang="en-US" dirty="0"/>
                    </a:p>
                  </a:txBody>
                  <a:tcPr/>
                </a:tc>
                <a:tc>
                  <a:txBody>
                    <a:bodyPr/>
                    <a:lstStyle/>
                    <a:p>
                      <a:r>
                        <a:rPr lang="en-ID" dirty="0" smtClean="0"/>
                        <a:t>Overflow-x</a:t>
                      </a:r>
                      <a:endParaRPr lang="en-US" dirty="0"/>
                    </a:p>
                  </a:txBody>
                  <a:tcPr/>
                </a:tc>
                <a:tc>
                  <a:txBody>
                    <a:bodyPr/>
                    <a:lstStyle/>
                    <a:p>
                      <a:r>
                        <a:rPr lang="en-US" dirty="0" smtClean="0"/>
                        <a:t>property sets what shows when content overflows a block-level element's left and right edges. This may be nothing, a scroll bar, or the overflow content.</a:t>
                      </a:r>
                      <a:endParaRPr lang="en-US" dirty="0"/>
                    </a:p>
                  </a:txBody>
                  <a:tcPr/>
                </a:tc>
                <a:extLst>
                  <a:ext uri="{0D108BD9-81ED-4DB2-BD59-A6C34878D82A}">
                    <a16:rowId xmlns:a16="http://schemas.microsoft.com/office/drawing/2014/main" val="2304672751"/>
                  </a:ext>
                </a:extLst>
              </a:tr>
              <a:tr h="391361">
                <a:tc>
                  <a:txBody>
                    <a:bodyPr/>
                    <a:lstStyle/>
                    <a:p>
                      <a:pPr algn="ctr"/>
                      <a:r>
                        <a:rPr lang="en-ID" dirty="0" smtClean="0"/>
                        <a:t>6</a:t>
                      </a:r>
                      <a:endParaRPr lang="en-US" dirty="0"/>
                    </a:p>
                  </a:txBody>
                  <a:tcPr/>
                </a:tc>
                <a:tc>
                  <a:txBody>
                    <a:bodyPr/>
                    <a:lstStyle/>
                    <a:p>
                      <a:r>
                        <a:rPr lang="en-ID" dirty="0" smtClean="0"/>
                        <a:t>Background-color</a:t>
                      </a:r>
                      <a:endParaRPr lang="en-US" dirty="0"/>
                    </a:p>
                  </a:txBody>
                  <a:tcPr/>
                </a:tc>
                <a:tc>
                  <a:txBody>
                    <a:bodyPr/>
                    <a:lstStyle/>
                    <a:p>
                      <a:r>
                        <a:rPr lang="en-ID" dirty="0" smtClean="0"/>
                        <a:t>Give</a:t>
                      </a:r>
                      <a:r>
                        <a:rPr lang="en-ID" baseline="0" dirty="0" smtClean="0"/>
                        <a:t> background color to elements</a:t>
                      </a:r>
                    </a:p>
                  </a:txBody>
                  <a:tcPr/>
                </a:tc>
                <a:extLst>
                  <a:ext uri="{0D108BD9-81ED-4DB2-BD59-A6C34878D82A}">
                    <a16:rowId xmlns:a16="http://schemas.microsoft.com/office/drawing/2014/main" val="3167707594"/>
                  </a:ext>
                </a:extLst>
              </a:tr>
              <a:tr h="391361">
                <a:tc>
                  <a:txBody>
                    <a:bodyPr/>
                    <a:lstStyle/>
                    <a:p>
                      <a:pPr algn="ctr"/>
                      <a:r>
                        <a:rPr lang="en-ID" dirty="0" smtClean="0"/>
                        <a:t>7</a:t>
                      </a:r>
                      <a:endParaRPr lang="en-US" dirty="0"/>
                    </a:p>
                  </a:txBody>
                  <a:tcPr/>
                </a:tc>
                <a:tc>
                  <a:txBody>
                    <a:bodyPr/>
                    <a:lstStyle/>
                    <a:p>
                      <a:r>
                        <a:rPr lang="en-ID" dirty="0" smtClean="0"/>
                        <a:t>Color</a:t>
                      </a:r>
                      <a:endParaRPr lang="en-US" dirty="0"/>
                    </a:p>
                  </a:txBody>
                  <a:tcPr/>
                </a:tc>
                <a:tc>
                  <a:txBody>
                    <a:bodyPr/>
                    <a:lstStyle/>
                    <a:p>
                      <a:r>
                        <a:rPr lang="en-ID" dirty="0" smtClean="0"/>
                        <a:t>Give</a:t>
                      </a:r>
                      <a:r>
                        <a:rPr lang="en-ID" baseline="0" dirty="0" smtClean="0"/>
                        <a:t> color to an element</a:t>
                      </a:r>
                      <a:endParaRPr lang="en-US" dirty="0"/>
                    </a:p>
                  </a:txBody>
                  <a:tcPr/>
                </a:tc>
                <a:extLst>
                  <a:ext uri="{0D108BD9-81ED-4DB2-BD59-A6C34878D82A}">
                    <a16:rowId xmlns:a16="http://schemas.microsoft.com/office/drawing/2014/main" val="230145051"/>
                  </a:ext>
                </a:extLst>
              </a:tr>
              <a:tr h="391361">
                <a:tc>
                  <a:txBody>
                    <a:bodyPr/>
                    <a:lstStyle/>
                    <a:p>
                      <a:pPr algn="ctr"/>
                      <a:r>
                        <a:rPr lang="en-ID" dirty="0" smtClean="0"/>
                        <a:t>8</a:t>
                      </a:r>
                      <a:endParaRPr lang="en-US" dirty="0"/>
                    </a:p>
                  </a:txBody>
                  <a:tcPr/>
                </a:tc>
                <a:tc>
                  <a:txBody>
                    <a:bodyPr/>
                    <a:lstStyle/>
                    <a:p>
                      <a:r>
                        <a:rPr lang="en-ID" dirty="0" smtClean="0"/>
                        <a:t>Position</a:t>
                      </a:r>
                      <a:endParaRPr lang="en-US" dirty="0"/>
                    </a:p>
                  </a:txBody>
                  <a:tcPr/>
                </a:tc>
                <a:tc>
                  <a:txBody>
                    <a:bodyPr/>
                    <a:lstStyle/>
                    <a:p>
                      <a:r>
                        <a:rPr lang="en-US" dirty="0" smtClean="0"/>
                        <a:t>property sets how an element is positioned in a document.</a:t>
                      </a:r>
                      <a:endParaRPr lang="en-US" dirty="0"/>
                    </a:p>
                  </a:txBody>
                  <a:tcPr/>
                </a:tc>
                <a:extLst>
                  <a:ext uri="{0D108BD9-81ED-4DB2-BD59-A6C34878D82A}">
                    <a16:rowId xmlns:a16="http://schemas.microsoft.com/office/drawing/2014/main" val="4207611447"/>
                  </a:ext>
                </a:extLst>
              </a:tr>
              <a:tr h="644447">
                <a:tc>
                  <a:txBody>
                    <a:bodyPr/>
                    <a:lstStyle/>
                    <a:p>
                      <a:pPr algn="ctr"/>
                      <a:r>
                        <a:rPr lang="en-ID" dirty="0" smtClean="0"/>
                        <a:t>9</a:t>
                      </a:r>
                      <a:endParaRPr lang="en-US" dirty="0"/>
                    </a:p>
                  </a:txBody>
                  <a:tcPr/>
                </a:tc>
                <a:tc>
                  <a:txBody>
                    <a:bodyPr/>
                    <a:lstStyle/>
                    <a:p>
                      <a:r>
                        <a:rPr lang="en-ID" dirty="0" smtClean="0"/>
                        <a:t>Z-index</a:t>
                      </a:r>
                      <a:endParaRPr lang="en-US" dirty="0"/>
                    </a:p>
                  </a:txBody>
                  <a:tcPr/>
                </a:tc>
                <a:tc>
                  <a:txBody>
                    <a:bodyPr/>
                    <a:lstStyle/>
                    <a:p>
                      <a:r>
                        <a:rPr lang="en-US" dirty="0" smtClean="0"/>
                        <a:t>sets the z-order of a positioned</a:t>
                      </a:r>
                      <a:r>
                        <a:rPr lang="en-US" baseline="0" dirty="0" smtClean="0"/>
                        <a:t> </a:t>
                      </a:r>
                      <a:r>
                        <a:rPr lang="en-US" dirty="0" smtClean="0"/>
                        <a:t>element and its descendants or flex items. Overlapping elements with a larger z-index cover those with a smaller one.</a:t>
                      </a:r>
                      <a:endParaRPr lang="en-US" dirty="0"/>
                    </a:p>
                  </a:txBody>
                  <a:tcPr/>
                </a:tc>
                <a:extLst>
                  <a:ext uri="{0D108BD9-81ED-4DB2-BD59-A6C34878D82A}">
                    <a16:rowId xmlns:a16="http://schemas.microsoft.com/office/drawing/2014/main" val="2724133212"/>
                  </a:ext>
                </a:extLst>
              </a:tr>
              <a:tr h="644447">
                <a:tc>
                  <a:txBody>
                    <a:bodyPr/>
                    <a:lstStyle/>
                    <a:p>
                      <a:pPr algn="ctr"/>
                      <a:r>
                        <a:rPr lang="en-ID" dirty="0" smtClean="0"/>
                        <a:t>10</a:t>
                      </a:r>
                      <a:endParaRPr lang="en-US" dirty="0"/>
                    </a:p>
                  </a:txBody>
                  <a:tcPr/>
                </a:tc>
                <a:tc>
                  <a:txBody>
                    <a:bodyPr/>
                    <a:lstStyle/>
                    <a:p>
                      <a:r>
                        <a:rPr lang="en-ID" dirty="0" smtClean="0"/>
                        <a:t>Display: flex;</a:t>
                      </a:r>
                      <a:endParaRPr lang="en-US" dirty="0"/>
                    </a:p>
                  </a:txBody>
                  <a:tcPr/>
                </a:tc>
                <a:tc>
                  <a:txBody>
                    <a:bodyPr/>
                    <a:lstStyle/>
                    <a:p>
                      <a:r>
                        <a:rPr lang="en-US" dirty="0" smtClean="0"/>
                        <a:t>The Flexible Box Layout Module, makes it easier to design flexible responsive layout structure without using float or positioning.</a:t>
                      </a:r>
                      <a:endParaRPr lang="en-US" dirty="0"/>
                    </a:p>
                  </a:txBody>
                  <a:tcPr/>
                </a:tc>
                <a:extLst>
                  <a:ext uri="{0D108BD9-81ED-4DB2-BD59-A6C34878D82A}">
                    <a16:rowId xmlns:a16="http://schemas.microsoft.com/office/drawing/2014/main" val="3291515361"/>
                  </a:ext>
                </a:extLst>
              </a:tr>
            </a:tbl>
          </a:graphicData>
        </a:graphic>
      </p:graphicFrame>
    </p:spTree>
    <p:extLst>
      <p:ext uri="{BB962C8B-B14F-4D97-AF65-F5344CB8AC3E}">
        <p14:creationId xmlns:p14="http://schemas.microsoft.com/office/powerpoint/2010/main" val="42509973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00089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2 SOLUTION, Information Architecture</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000897"/>
          </a:xfrm>
          <a:prstGeom prst="rect">
            <a:avLst/>
          </a:prstGeom>
          <a:solidFill>
            <a:srgbClr val="961F61"/>
          </a:solidFill>
        </p:spPr>
      </p:pic>
      <p:sp>
        <p:nvSpPr>
          <p:cNvPr id="5" name="Title 1"/>
          <p:cNvSpPr txBox="1">
            <a:spLocks/>
          </p:cNvSpPr>
          <p:nvPr/>
        </p:nvSpPr>
        <p:spPr>
          <a:xfrm>
            <a:off x="0" y="1277824"/>
            <a:ext cx="12192000" cy="5580176"/>
          </a:xfrm>
          <a:prstGeom prst="rect">
            <a:avLst/>
          </a:prstGeom>
          <a:solidFill>
            <a:schemeClr val="bg1"/>
          </a:solid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solidFill>
                <a:schemeClr val="accent1"/>
              </a:solidFill>
              <a:latin typeface="+mn-lt"/>
            </a:endParaRPr>
          </a:p>
        </p:txBody>
      </p:sp>
      <p:pic>
        <p:nvPicPr>
          <p:cNvPr id="6" name="Picture 5"/>
          <p:cNvPicPr>
            <a:picLocks noChangeAspect="1"/>
          </p:cNvPicPr>
          <p:nvPr/>
        </p:nvPicPr>
        <p:blipFill>
          <a:blip r:embed="rId3"/>
          <a:stretch>
            <a:fillRect/>
          </a:stretch>
        </p:blipFill>
        <p:spPr>
          <a:xfrm>
            <a:off x="1606305" y="1141898"/>
            <a:ext cx="7834258" cy="5580177"/>
          </a:xfrm>
          <a:prstGeom prst="rect">
            <a:avLst/>
          </a:prstGeom>
          <a:ln>
            <a:solidFill>
              <a:schemeClr val="tx1"/>
            </a:solidFill>
          </a:ln>
        </p:spPr>
      </p:pic>
    </p:spTree>
    <p:extLst>
      <p:ext uri="{BB962C8B-B14F-4D97-AF65-F5344CB8AC3E}">
        <p14:creationId xmlns:p14="http://schemas.microsoft.com/office/powerpoint/2010/main" val="3502953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400654"/>
            <a:ext cx="12192000" cy="5580176"/>
          </a:xfrm>
          <a:prstGeom prst="rect">
            <a:avLst/>
          </a:prstGeom>
          <a:solidFill>
            <a:schemeClr val="bg1"/>
          </a:solidFill>
        </p:spPr>
        <p:txBody>
          <a:bodyPr vert="horz" lIns="91440" tIns="45720" rIns="91440" bIns="45720" numCol="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1077612286"/>
              </p:ext>
            </p:extLst>
          </p:nvPr>
        </p:nvGraphicFramePr>
        <p:xfrm>
          <a:off x="0" y="20974"/>
          <a:ext cx="12191999" cy="6737353"/>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388709">
                <a:tc>
                  <a:txBody>
                    <a:bodyPr/>
                    <a:lstStyle/>
                    <a:p>
                      <a:pPr algn="ctr"/>
                      <a:r>
                        <a:rPr lang="en-ID" dirty="0" smtClean="0"/>
                        <a:t>NO</a:t>
                      </a:r>
                      <a:endParaRPr lang="en-US" dirty="0"/>
                    </a:p>
                  </a:txBody>
                  <a:tcPr/>
                </a:tc>
                <a:tc>
                  <a:txBody>
                    <a:bodyPr/>
                    <a:lstStyle/>
                    <a:p>
                      <a:r>
                        <a:rPr lang="en-ID" dirty="0" smtClean="0"/>
                        <a:t>CSS</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88709">
                <a:tc>
                  <a:txBody>
                    <a:bodyPr/>
                    <a:lstStyle/>
                    <a:p>
                      <a:pPr algn="ctr"/>
                      <a:r>
                        <a:rPr lang="en-ID" dirty="0" smtClean="0"/>
                        <a:t>11</a:t>
                      </a:r>
                      <a:endParaRPr lang="en-US" dirty="0"/>
                    </a:p>
                  </a:txBody>
                  <a:tcPr/>
                </a:tc>
                <a:tc>
                  <a:txBody>
                    <a:bodyPr/>
                    <a:lstStyle/>
                    <a:p>
                      <a:r>
                        <a:rPr lang="en-ID" dirty="0" smtClean="0"/>
                        <a:t>Display: block;</a:t>
                      </a:r>
                      <a:endParaRPr lang="en-US" dirty="0"/>
                    </a:p>
                  </a:txBody>
                  <a:tcPr/>
                </a:tc>
                <a:tc>
                  <a:txBody>
                    <a:bodyPr/>
                    <a:lstStyle/>
                    <a:p>
                      <a:r>
                        <a:rPr lang="en-US" i="0" dirty="0" smtClean="0"/>
                        <a:t>Displays</a:t>
                      </a:r>
                      <a:r>
                        <a:rPr lang="en-US" dirty="0" smtClean="0"/>
                        <a:t> an element as a </a:t>
                      </a:r>
                      <a:r>
                        <a:rPr lang="en-US" i="1" dirty="0" smtClean="0"/>
                        <a:t>block</a:t>
                      </a:r>
                      <a:r>
                        <a:rPr lang="en-US" dirty="0" smtClean="0"/>
                        <a:t> element.</a:t>
                      </a:r>
                      <a:r>
                        <a:rPr lang="en-US" baseline="0" dirty="0" smtClean="0"/>
                        <a:t> </a:t>
                      </a:r>
                      <a:r>
                        <a:rPr lang="en-US" dirty="0" smtClean="0"/>
                        <a:t>It starts on a new line, and takes up the whole width.</a:t>
                      </a:r>
                      <a:endParaRPr lang="en-US" dirty="0"/>
                    </a:p>
                  </a:txBody>
                  <a:tcPr/>
                </a:tc>
                <a:extLst>
                  <a:ext uri="{0D108BD9-81ED-4DB2-BD59-A6C34878D82A}">
                    <a16:rowId xmlns:a16="http://schemas.microsoft.com/office/drawing/2014/main" val="4145249350"/>
                  </a:ext>
                </a:extLst>
              </a:tr>
              <a:tr h="388709">
                <a:tc>
                  <a:txBody>
                    <a:bodyPr/>
                    <a:lstStyle/>
                    <a:p>
                      <a:pPr algn="ctr"/>
                      <a:r>
                        <a:rPr lang="en-ID" dirty="0" smtClean="0"/>
                        <a:t>12</a:t>
                      </a:r>
                      <a:endParaRPr lang="en-US" dirty="0"/>
                    </a:p>
                  </a:txBody>
                  <a:tcPr/>
                </a:tc>
                <a:tc>
                  <a:txBody>
                    <a:bodyPr/>
                    <a:lstStyle/>
                    <a:p>
                      <a:r>
                        <a:rPr lang="en-ID" dirty="0" smtClean="0"/>
                        <a:t>Display: none;</a:t>
                      </a:r>
                      <a:endParaRPr lang="en-US" dirty="0"/>
                    </a:p>
                  </a:txBody>
                  <a:tcPr/>
                </a:tc>
                <a:tc>
                  <a:txBody>
                    <a:bodyPr/>
                    <a:lstStyle/>
                    <a:p>
                      <a:r>
                        <a:rPr lang="en-ID" dirty="0" smtClean="0"/>
                        <a:t>Hide the elements without deleting</a:t>
                      </a:r>
                      <a:r>
                        <a:rPr lang="en-ID" baseline="0" dirty="0" smtClean="0"/>
                        <a:t> them</a:t>
                      </a:r>
                      <a:endParaRPr lang="en-US" dirty="0"/>
                    </a:p>
                  </a:txBody>
                  <a:tcPr/>
                </a:tc>
                <a:extLst>
                  <a:ext uri="{0D108BD9-81ED-4DB2-BD59-A6C34878D82A}">
                    <a16:rowId xmlns:a16="http://schemas.microsoft.com/office/drawing/2014/main" val="1374790869"/>
                  </a:ext>
                </a:extLst>
              </a:tr>
              <a:tr h="403976">
                <a:tc>
                  <a:txBody>
                    <a:bodyPr/>
                    <a:lstStyle/>
                    <a:p>
                      <a:pPr algn="ctr"/>
                      <a:r>
                        <a:rPr lang="en-ID" dirty="0" smtClean="0"/>
                        <a:t>13</a:t>
                      </a:r>
                      <a:endParaRPr lang="en-US" dirty="0"/>
                    </a:p>
                  </a:txBody>
                  <a:tcPr/>
                </a:tc>
                <a:tc>
                  <a:txBody>
                    <a:bodyPr/>
                    <a:lstStyle/>
                    <a:p>
                      <a:r>
                        <a:rPr lang="en-ID" dirty="0" smtClean="0"/>
                        <a:t>Box-shadow</a:t>
                      </a:r>
                      <a:endParaRPr lang="en-US" dirty="0"/>
                    </a:p>
                  </a:txBody>
                  <a:tcPr/>
                </a:tc>
                <a:tc>
                  <a:txBody>
                    <a:bodyPr/>
                    <a:lstStyle/>
                    <a:p>
                      <a:r>
                        <a:rPr lang="en-ID" dirty="0" smtClean="0"/>
                        <a:t>Attaches one</a:t>
                      </a:r>
                      <a:r>
                        <a:rPr lang="en-ID" baseline="0" dirty="0" smtClean="0"/>
                        <a:t> or more shadows to an element</a:t>
                      </a:r>
                      <a:endParaRPr lang="en-US" dirty="0"/>
                    </a:p>
                  </a:txBody>
                  <a:tcPr/>
                </a:tc>
                <a:extLst>
                  <a:ext uri="{0D108BD9-81ED-4DB2-BD59-A6C34878D82A}">
                    <a16:rowId xmlns:a16="http://schemas.microsoft.com/office/drawing/2014/main" val="268663578"/>
                  </a:ext>
                </a:extLst>
              </a:tr>
              <a:tr h="388709">
                <a:tc>
                  <a:txBody>
                    <a:bodyPr/>
                    <a:lstStyle/>
                    <a:p>
                      <a:pPr algn="ctr"/>
                      <a:r>
                        <a:rPr lang="en-ID" dirty="0" smtClean="0"/>
                        <a:t>14</a:t>
                      </a:r>
                      <a:endParaRPr lang="en-US" dirty="0"/>
                    </a:p>
                  </a:txBody>
                  <a:tcPr/>
                </a:tc>
                <a:tc>
                  <a:txBody>
                    <a:bodyPr/>
                    <a:lstStyle/>
                    <a:p>
                      <a:r>
                        <a:rPr lang="en-ID" dirty="0" smtClean="0"/>
                        <a:t>Justify-content</a:t>
                      </a:r>
                      <a:endParaRPr lang="en-US" dirty="0"/>
                    </a:p>
                  </a:txBody>
                  <a:tcPr/>
                </a:tc>
                <a:tc>
                  <a:txBody>
                    <a:bodyPr/>
                    <a:lstStyle/>
                    <a:p>
                      <a:r>
                        <a:rPr lang="en-ID" dirty="0" smtClean="0"/>
                        <a:t>Aligns the flexible container items when the items do not use all available space on the main-axis (x)</a:t>
                      </a:r>
                      <a:endParaRPr lang="en-US" dirty="0"/>
                    </a:p>
                  </a:txBody>
                  <a:tcPr/>
                </a:tc>
                <a:extLst>
                  <a:ext uri="{0D108BD9-81ED-4DB2-BD59-A6C34878D82A}">
                    <a16:rowId xmlns:a16="http://schemas.microsoft.com/office/drawing/2014/main" val="2891516843"/>
                  </a:ext>
                </a:extLst>
              </a:tr>
              <a:tr h="388709">
                <a:tc>
                  <a:txBody>
                    <a:bodyPr/>
                    <a:lstStyle/>
                    <a:p>
                      <a:pPr algn="ctr"/>
                      <a:r>
                        <a:rPr lang="en-ID" dirty="0" smtClean="0"/>
                        <a:t>15</a:t>
                      </a:r>
                      <a:endParaRPr lang="en-US" dirty="0"/>
                    </a:p>
                  </a:txBody>
                  <a:tcPr/>
                </a:tc>
                <a:tc>
                  <a:txBody>
                    <a:bodyPr/>
                    <a:lstStyle/>
                    <a:p>
                      <a:r>
                        <a:rPr lang="en-ID" dirty="0" smtClean="0"/>
                        <a:t>Align-items</a:t>
                      </a:r>
                      <a:endParaRPr lang="en-US" dirty="0"/>
                    </a:p>
                  </a:txBody>
                  <a:tcPr/>
                </a:tc>
                <a:tc>
                  <a:txBody>
                    <a:bodyPr/>
                    <a:lstStyle/>
                    <a:p>
                      <a:r>
                        <a:rPr lang="en-ID" dirty="0" smtClean="0"/>
                        <a:t>Aligns items</a:t>
                      </a:r>
                      <a:r>
                        <a:rPr lang="en-ID" baseline="0" dirty="0" smtClean="0"/>
                        <a:t> inside the flexible container (y-axis)</a:t>
                      </a:r>
                      <a:endParaRPr lang="en-US" dirty="0"/>
                    </a:p>
                  </a:txBody>
                  <a:tcPr/>
                </a:tc>
                <a:extLst>
                  <a:ext uri="{0D108BD9-81ED-4DB2-BD59-A6C34878D82A}">
                    <a16:rowId xmlns:a16="http://schemas.microsoft.com/office/drawing/2014/main" val="2304672751"/>
                  </a:ext>
                </a:extLst>
              </a:tr>
              <a:tr h="388709">
                <a:tc>
                  <a:txBody>
                    <a:bodyPr/>
                    <a:lstStyle/>
                    <a:p>
                      <a:pPr algn="ctr"/>
                      <a:r>
                        <a:rPr lang="en-ID" dirty="0" smtClean="0"/>
                        <a:t>16</a:t>
                      </a:r>
                      <a:endParaRPr lang="en-US" dirty="0"/>
                    </a:p>
                  </a:txBody>
                  <a:tcPr/>
                </a:tc>
                <a:tc>
                  <a:txBody>
                    <a:bodyPr/>
                    <a:lstStyle/>
                    <a:p>
                      <a:r>
                        <a:rPr lang="en-ID" dirty="0" smtClean="0"/>
                        <a:t>Text-decoration:</a:t>
                      </a:r>
                      <a:r>
                        <a:rPr lang="en-ID" baseline="0" dirty="0" smtClean="0"/>
                        <a:t> none;</a:t>
                      </a:r>
                      <a:endParaRPr lang="en-US" dirty="0"/>
                    </a:p>
                  </a:txBody>
                  <a:tcPr/>
                </a:tc>
                <a:tc>
                  <a:txBody>
                    <a:bodyPr/>
                    <a:lstStyle/>
                    <a:p>
                      <a:r>
                        <a:rPr lang="en-ID" dirty="0" smtClean="0"/>
                        <a:t>Remove underline from anchor</a:t>
                      </a:r>
                      <a:r>
                        <a:rPr lang="en-ID" baseline="0" dirty="0" smtClean="0"/>
                        <a:t> tag</a:t>
                      </a:r>
                      <a:endParaRPr lang="en-US" dirty="0"/>
                    </a:p>
                  </a:txBody>
                  <a:tcPr/>
                </a:tc>
                <a:extLst>
                  <a:ext uri="{0D108BD9-81ED-4DB2-BD59-A6C34878D82A}">
                    <a16:rowId xmlns:a16="http://schemas.microsoft.com/office/drawing/2014/main" val="3167707594"/>
                  </a:ext>
                </a:extLst>
              </a:tr>
              <a:tr h="388709">
                <a:tc>
                  <a:txBody>
                    <a:bodyPr/>
                    <a:lstStyle/>
                    <a:p>
                      <a:pPr algn="ctr"/>
                      <a:r>
                        <a:rPr lang="en-ID" dirty="0" smtClean="0"/>
                        <a:t>17</a:t>
                      </a:r>
                      <a:endParaRPr lang="en-US" dirty="0"/>
                    </a:p>
                  </a:txBody>
                  <a:tcPr/>
                </a:tc>
                <a:tc>
                  <a:txBody>
                    <a:bodyPr/>
                    <a:lstStyle/>
                    <a:p>
                      <a:r>
                        <a:rPr lang="en-ID" dirty="0" smtClean="0"/>
                        <a:t>List-style: none;</a:t>
                      </a:r>
                    </a:p>
                  </a:txBody>
                  <a:tcPr/>
                </a:tc>
                <a:tc>
                  <a:txBody>
                    <a:bodyPr/>
                    <a:lstStyle/>
                    <a:p>
                      <a:r>
                        <a:rPr lang="en-ID" dirty="0" smtClean="0"/>
                        <a:t>Remove pseudo content before each list item</a:t>
                      </a:r>
                      <a:endParaRPr lang="en-US" dirty="0"/>
                    </a:p>
                  </a:txBody>
                  <a:tcPr/>
                </a:tc>
                <a:extLst>
                  <a:ext uri="{0D108BD9-81ED-4DB2-BD59-A6C34878D82A}">
                    <a16:rowId xmlns:a16="http://schemas.microsoft.com/office/drawing/2014/main" val="230145051"/>
                  </a:ext>
                </a:extLst>
              </a:tr>
              <a:tr h="388709">
                <a:tc>
                  <a:txBody>
                    <a:bodyPr/>
                    <a:lstStyle/>
                    <a:p>
                      <a:pPr algn="ctr"/>
                      <a:r>
                        <a:rPr lang="en-ID" dirty="0" smtClean="0"/>
                        <a:t>18</a:t>
                      </a:r>
                      <a:endParaRPr lang="en-US" dirty="0"/>
                    </a:p>
                  </a:txBody>
                  <a:tcPr/>
                </a:tc>
                <a:tc>
                  <a:txBody>
                    <a:bodyPr/>
                    <a:lstStyle/>
                    <a:p>
                      <a:r>
                        <a:rPr lang="en-ID" dirty="0" smtClean="0"/>
                        <a:t>Width</a:t>
                      </a:r>
                      <a:endParaRPr lang="en-US" dirty="0"/>
                    </a:p>
                  </a:txBody>
                  <a:tcPr/>
                </a:tc>
                <a:tc>
                  <a:txBody>
                    <a:bodyPr/>
                    <a:lstStyle/>
                    <a:p>
                      <a:r>
                        <a:rPr lang="en-ID" dirty="0" smtClean="0"/>
                        <a:t>Sets the width of an element</a:t>
                      </a:r>
                      <a:endParaRPr lang="en-US" dirty="0"/>
                    </a:p>
                  </a:txBody>
                  <a:tcPr/>
                </a:tc>
                <a:extLst>
                  <a:ext uri="{0D108BD9-81ED-4DB2-BD59-A6C34878D82A}">
                    <a16:rowId xmlns:a16="http://schemas.microsoft.com/office/drawing/2014/main" val="4207611447"/>
                  </a:ext>
                </a:extLst>
              </a:tr>
              <a:tr h="388709">
                <a:tc>
                  <a:txBody>
                    <a:bodyPr/>
                    <a:lstStyle/>
                    <a:p>
                      <a:pPr algn="ctr"/>
                      <a:r>
                        <a:rPr lang="en-ID" dirty="0" smtClean="0"/>
                        <a:t>19</a:t>
                      </a:r>
                      <a:endParaRPr lang="en-US" dirty="0"/>
                    </a:p>
                  </a:txBody>
                  <a:tcPr/>
                </a:tc>
                <a:tc>
                  <a:txBody>
                    <a:bodyPr/>
                    <a:lstStyle/>
                    <a:p>
                      <a:r>
                        <a:rPr lang="en-ID" dirty="0" smtClean="0"/>
                        <a:t>Height</a:t>
                      </a:r>
                      <a:endParaRPr lang="en-US" dirty="0"/>
                    </a:p>
                  </a:txBody>
                  <a:tcPr/>
                </a:tc>
                <a:tc>
                  <a:txBody>
                    <a:bodyPr/>
                    <a:lstStyle/>
                    <a:p>
                      <a:r>
                        <a:rPr lang="en-ID" dirty="0" smtClean="0"/>
                        <a:t>Sets the height of an element</a:t>
                      </a:r>
                      <a:endParaRPr lang="en-US" dirty="0"/>
                    </a:p>
                  </a:txBody>
                  <a:tcPr/>
                </a:tc>
                <a:extLst>
                  <a:ext uri="{0D108BD9-81ED-4DB2-BD59-A6C34878D82A}">
                    <a16:rowId xmlns:a16="http://schemas.microsoft.com/office/drawing/2014/main" val="2724133212"/>
                  </a:ext>
                </a:extLst>
              </a:tr>
              <a:tr h="388709">
                <a:tc>
                  <a:txBody>
                    <a:bodyPr/>
                    <a:lstStyle/>
                    <a:p>
                      <a:pPr algn="ctr"/>
                      <a:r>
                        <a:rPr lang="en-ID" dirty="0" smtClean="0"/>
                        <a:t>20</a:t>
                      </a:r>
                      <a:endParaRPr lang="en-US" dirty="0"/>
                    </a:p>
                  </a:txBody>
                  <a:tcPr/>
                </a:tc>
                <a:tc>
                  <a:txBody>
                    <a:bodyPr/>
                    <a:lstStyle/>
                    <a:p>
                      <a:r>
                        <a:rPr lang="en-ID" dirty="0" smtClean="0"/>
                        <a:t>Border</a:t>
                      </a:r>
                    </a:p>
                  </a:txBody>
                  <a:tcPr/>
                </a:tc>
                <a:tc>
                  <a:txBody>
                    <a:bodyPr/>
                    <a:lstStyle/>
                    <a:p>
                      <a:r>
                        <a:rPr lang="en-ID" dirty="0" smtClean="0"/>
                        <a:t>Add border to an element</a:t>
                      </a:r>
                      <a:endParaRPr lang="en-US" dirty="0"/>
                    </a:p>
                  </a:txBody>
                  <a:tcPr/>
                </a:tc>
                <a:extLst>
                  <a:ext uri="{0D108BD9-81ED-4DB2-BD59-A6C34878D82A}">
                    <a16:rowId xmlns:a16="http://schemas.microsoft.com/office/drawing/2014/main" val="3291515361"/>
                  </a:ext>
                </a:extLst>
              </a:tr>
              <a:tr h="388709">
                <a:tc>
                  <a:txBody>
                    <a:bodyPr/>
                    <a:lstStyle/>
                    <a:p>
                      <a:pPr algn="ctr"/>
                      <a:r>
                        <a:rPr lang="en-ID" dirty="0" smtClean="0"/>
                        <a:t>21</a:t>
                      </a:r>
                      <a:endParaRPr lang="en-US" dirty="0"/>
                    </a:p>
                  </a:txBody>
                  <a:tcPr/>
                </a:tc>
                <a:tc>
                  <a:txBody>
                    <a:bodyPr/>
                    <a:lstStyle/>
                    <a:p>
                      <a:r>
                        <a:rPr lang="en-ID" dirty="0" smtClean="0"/>
                        <a:t>Border-radius</a:t>
                      </a:r>
                    </a:p>
                  </a:txBody>
                  <a:tcPr/>
                </a:tc>
                <a:tc>
                  <a:txBody>
                    <a:bodyPr/>
                    <a:lstStyle/>
                    <a:p>
                      <a:r>
                        <a:rPr lang="en-ID" dirty="0" smtClean="0"/>
                        <a:t>Defines the radius</a:t>
                      </a:r>
                      <a:r>
                        <a:rPr lang="en-ID" baseline="0" dirty="0" smtClean="0"/>
                        <a:t> of the element’s corners</a:t>
                      </a:r>
                      <a:endParaRPr lang="en-US" dirty="0"/>
                    </a:p>
                  </a:txBody>
                  <a:tcPr/>
                </a:tc>
                <a:extLst>
                  <a:ext uri="{0D108BD9-81ED-4DB2-BD59-A6C34878D82A}">
                    <a16:rowId xmlns:a16="http://schemas.microsoft.com/office/drawing/2014/main" val="1357277790"/>
                  </a:ext>
                </a:extLst>
              </a:tr>
              <a:tr h="388709">
                <a:tc>
                  <a:txBody>
                    <a:bodyPr/>
                    <a:lstStyle/>
                    <a:p>
                      <a:pPr algn="ctr"/>
                      <a:r>
                        <a:rPr lang="en-ID" dirty="0" smtClean="0"/>
                        <a:t>22</a:t>
                      </a:r>
                      <a:endParaRPr lang="en-US" dirty="0"/>
                    </a:p>
                  </a:txBody>
                  <a:tcPr/>
                </a:tc>
                <a:tc>
                  <a:txBody>
                    <a:bodyPr/>
                    <a:lstStyle/>
                    <a:p>
                      <a:r>
                        <a:rPr lang="en-ID" dirty="0" smtClean="0"/>
                        <a:t>Cursor: pointer;</a:t>
                      </a:r>
                    </a:p>
                  </a:txBody>
                  <a:tcPr/>
                </a:tc>
                <a:tc>
                  <a:txBody>
                    <a:bodyPr/>
                    <a:lstStyle/>
                    <a:p>
                      <a:r>
                        <a:rPr lang="en-ID" dirty="0" smtClean="0"/>
                        <a:t>Change the cursor to pointer when the element is hovered</a:t>
                      </a:r>
                      <a:endParaRPr lang="en-US" dirty="0"/>
                    </a:p>
                  </a:txBody>
                  <a:tcPr/>
                </a:tc>
                <a:extLst>
                  <a:ext uri="{0D108BD9-81ED-4DB2-BD59-A6C34878D82A}">
                    <a16:rowId xmlns:a16="http://schemas.microsoft.com/office/drawing/2014/main" val="4184417301"/>
                  </a:ext>
                </a:extLst>
              </a:tr>
              <a:tr h="388709">
                <a:tc>
                  <a:txBody>
                    <a:bodyPr/>
                    <a:lstStyle/>
                    <a:p>
                      <a:pPr algn="ctr"/>
                      <a:r>
                        <a:rPr lang="en-ID" dirty="0" smtClean="0"/>
                        <a:t>23</a:t>
                      </a:r>
                      <a:endParaRPr lang="en-US" dirty="0"/>
                    </a:p>
                  </a:txBody>
                  <a:tcPr/>
                </a:tc>
                <a:tc>
                  <a:txBody>
                    <a:bodyPr/>
                    <a:lstStyle/>
                    <a:p>
                      <a:r>
                        <a:rPr lang="en-ID" dirty="0" smtClean="0"/>
                        <a:t>Font-size</a:t>
                      </a:r>
                    </a:p>
                  </a:txBody>
                  <a:tcPr/>
                </a:tc>
                <a:tc>
                  <a:txBody>
                    <a:bodyPr/>
                    <a:lstStyle/>
                    <a:p>
                      <a:r>
                        <a:rPr lang="en-ID" dirty="0" smtClean="0"/>
                        <a:t>Sets the size</a:t>
                      </a:r>
                      <a:r>
                        <a:rPr lang="en-ID" baseline="0" dirty="0" smtClean="0"/>
                        <a:t> of a font</a:t>
                      </a:r>
                      <a:endParaRPr lang="en-US" dirty="0"/>
                    </a:p>
                  </a:txBody>
                  <a:tcPr/>
                </a:tc>
                <a:extLst>
                  <a:ext uri="{0D108BD9-81ED-4DB2-BD59-A6C34878D82A}">
                    <a16:rowId xmlns:a16="http://schemas.microsoft.com/office/drawing/2014/main" val="34486526"/>
                  </a:ext>
                </a:extLst>
              </a:tr>
              <a:tr h="388709">
                <a:tc>
                  <a:txBody>
                    <a:bodyPr/>
                    <a:lstStyle/>
                    <a:p>
                      <a:pPr algn="ctr"/>
                      <a:r>
                        <a:rPr lang="en-ID" dirty="0" smtClean="0"/>
                        <a:t>24</a:t>
                      </a:r>
                      <a:endParaRPr lang="en-US" dirty="0"/>
                    </a:p>
                  </a:txBody>
                  <a:tcPr/>
                </a:tc>
                <a:tc>
                  <a:txBody>
                    <a:bodyPr/>
                    <a:lstStyle/>
                    <a:p>
                      <a:r>
                        <a:rPr lang="en-ID" dirty="0" smtClean="0"/>
                        <a:t>Font-weight</a:t>
                      </a:r>
                    </a:p>
                  </a:txBody>
                  <a:tcPr/>
                </a:tc>
                <a:tc>
                  <a:txBody>
                    <a:bodyPr/>
                    <a:lstStyle/>
                    <a:p>
                      <a:r>
                        <a:rPr lang="en-ID" dirty="0" smtClean="0"/>
                        <a:t>Sets</a:t>
                      </a:r>
                      <a:r>
                        <a:rPr lang="en-ID" baseline="0" dirty="0" smtClean="0"/>
                        <a:t> the thickness of a font</a:t>
                      </a:r>
                      <a:endParaRPr lang="en-US" dirty="0"/>
                    </a:p>
                  </a:txBody>
                  <a:tcPr/>
                </a:tc>
                <a:extLst>
                  <a:ext uri="{0D108BD9-81ED-4DB2-BD59-A6C34878D82A}">
                    <a16:rowId xmlns:a16="http://schemas.microsoft.com/office/drawing/2014/main" val="946824840"/>
                  </a:ext>
                </a:extLst>
              </a:tr>
              <a:tr h="388709">
                <a:tc>
                  <a:txBody>
                    <a:bodyPr/>
                    <a:lstStyle/>
                    <a:p>
                      <a:pPr algn="ctr"/>
                      <a:r>
                        <a:rPr lang="en-ID" dirty="0" smtClean="0"/>
                        <a:t>25</a:t>
                      </a:r>
                      <a:endParaRPr lang="en-US" dirty="0"/>
                    </a:p>
                  </a:txBody>
                  <a:tcPr/>
                </a:tc>
                <a:tc>
                  <a:txBody>
                    <a:bodyPr/>
                    <a:lstStyle/>
                    <a:p>
                      <a:r>
                        <a:rPr lang="en-ID" dirty="0" smtClean="0"/>
                        <a:t>Text-shadow</a:t>
                      </a:r>
                    </a:p>
                  </a:txBody>
                  <a:tcPr/>
                </a:tc>
                <a:tc>
                  <a:txBody>
                    <a:bodyPr/>
                    <a:lstStyle/>
                    <a:p>
                      <a:r>
                        <a:rPr lang="en-ID" dirty="0" smtClean="0"/>
                        <a:t>Adds shadow to text</a:t>
                      </a:r>
                      <a:endParaRPr lang="en-US" dirty="0"/>
                    </a:p>
                  </a:txBody>
                  <a:tcPr/>
                </a:tc>
                <a:extLst>
                  <a:ext uri="{0D108BD9-81ED-4DB2-BD59-A6C34878D82A}">
                    <a16:rowId xmlns:a16="http://schemas.microsoft.com/office/drawing/2014/main" val="983722796"/>
                  </a:ext>
                </a:extLst>
              </a:tr>
            </a:tbl>
          </a:graphicData>
        </a:graphic>
      </p:graphicFrame>
    </p:spTree>
    <p:extLst>
      <p:ext uri="{BB962C8B-B14F-4D97-AF65-F5344CB8AC3E}">
        <p14:creationId xmlns:p14="http://schemas.microsoft.com/office/powerpoint/2010/main" val="21055802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400654"/>
            <a:ext cx="12192000" cy="5580176"/>
          </a:xfrm>
          <a:prstGeom prst="rect">
            <a:avLst/>
          </a:prstGeom>
          <a:solidFill>
            <a:schemeClr val="bg1"/>
          </a:solidFill>
        </p:spPr>
        <p:txBody>
          <a:bodyPr vert="horz" lIns="91440" tIns="45720" rIns="91440" bIns="45720" numCol="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666250392"/>
              </p:ext>
            </p:extLst>
          </p:nvPr>
        </p:nvGraphicFramePr>
        <p:xfrm>
          <a:off x="0" y="20974"/>
          <a:ext cx="12191999" cy="6878711"/>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380272">
                <a:tc>
                  <a:txBody>
                    <a:bodyPr/>
                    <a:lstStyle/>
                    <a:p>
                      <a:pPr algn="ctr"/>
                      <a:r>
                        <a:rPr lang="en-ID" dirty="0" smtClean="0"/>
                        <a:t>NO</a:t>
                      </a:r>
                      <a:endParaRPr lang="en-US" dirty="0"/>
                    </a:p>
                  </a:txBody>
                  <a:tcPr/>
                </a:tc>
                <a:tc>
                  <a:txBody>
                    <a:bodyPr/>
                    <a:lstStyle/>
                    <a:p>
                      <a:r>
                        <a:rPr lang="en-ID" dirty="0" smtClean="0"/>
                        <a:t>CSS</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80272">
                <a:tc>
                  <a:txBody>
                    <a:bodyPr/>
                    <a:lstStyle/>
                    <a:p>
                      <a:pPr algn="ctr"/>
                      <a:r>
                        <a:rPr lang="en-ID" dirty="0" smtClean="0"/>
                        <a:t>26</a:t>
                      </a:r>
                      <a:endParaRPr lang="en-US" dirty="0"/>
                    </a:p>
                  </a:txBody>
                  <a:tcPr/>
                </a:tc>
                <a:tc>
                  <a:txBody>
                    <a:bodyPr/>
                    <a:lstStyle/>
                    <a:p>
                      <a:r>
                        <a:rPr lang="en-ID" dirty="0" smtClean="0"/>
                        <a:t>Text-transform</a:t>
                      </a:r>
                      <a:endParaRPr lang="en-US" dirty="0"/>
                    </a:p>
                  </a:txBody>
                  <a:tcPr/>
                </a:tc>
                <a:tc>
                  <a:txBody>
                    <a:bodyPr/>
                    <a:lstStyle/>
                    <a:p>
                      <a:r>
                        <a:rPr lang="en-US" dirty="0" smtClean="0"/>
                        <a:t>Controls the capitalization of text</a:t>
                      </a:r>
                      <a:endParaRPr lang="en-US" dirty="0"/>
                    </a:p>
                  </a:txBody>
                  <a:tcPr/>
                </a:tc>
                <a:extLst>
                  <a:ext uri="{0D108BD9-81ED-4DB2-BD59-A6C34878D82A}">
                    <a16:rowId xmlns:a16="http://schemas.microsoft.com/office/drawing/2014/main" val="4145249350"/>
                  </a:ext>
                </a:extLst>
              </a:tr>
              <a:tr h="380272">
                <a:tc>
                  <a:txBody>
                    <a:bodyPr/>
                    <a:lstStyle/>
                    <a:p>
                      <a:pPr algn="ctr"/>
                      <a:r>
                        <a:rPr lang="en-ID" dirty="0" smtClean="0"/>
                        <a:t>27</a:t>
                      </a:r>
                      <a:endParaRPr lang="en-US" dirty="0"/>
                    </a:p>
                  </a:txBody>
                  <a:tcPr/>
                </a:tc>
                <a:tc>
                  <a:txBody>
                    <a:bodyPr/>
                    <a:lstStyle/>
                    <a:p>
                      <a:r>
                        <a:rPr lang="en-ID" dirty="0" smtClean="0"/>
                        <a:t>Transition</a:t>
                      </a:r>
                      <a:endParaRPr lang="en-US" dirty="0"/>
                    </a:p>
                  </a:txBody>
                  <a:tcPr/>
                </a:tc>
                <a:tc>
                  <a:txBody>
                    <a:bodyPr/>
                    <a:lstStyle/>
                    <a:p>
                      <a:r>
                        <a:rPr lang="en-ID" dirty="0" smtClean="0"/>
                        <a:t>Give</a:t>
                      </a:r>
                      <a:r>
                        <a:rPr lang="en-ID" baseline="0" dirty="0" smtClean="0"/>
                        <a:t> animation speed when changing CSS properties</a:t>
                      </a:r>
                      <a:endParaRPr lang="en-US" dirty="0"/>
                    </a:p>
                  </a:txBody>
                  <a:tcPr/>
                </a:tc>
                <a:extLst>
                  <a:ext uri="{0D108BD9-81ED-4DB2-BD59-A6C34878D82A}">
                    <a16:rowId xmlns:a16="http://schemas.microsoft.com/office/drawing/2014/main" val="1374790869"/>
                  </a:ext>
                </a:extLst>
              </a:tr>
              <a:tr h="395207">
                <a:tc>
                  <a:txBody>
                    <a:bodyPr/>
                    <a:lstStyle/>
                    <a:p>
                      <a:pPr algn="ctr"/>
                      <a:r>
                        <a:rPr lang="en-ID" dirty="0" smtClean="0"/>
                        <a:t>28</a:t>
                      </a:r>
                      <a:endParaRPr lang="en-US" dirty="0"/>
                    </a:p>
                  </a:txBody>
                  <a:tcPr/>
                </a:tc>
                <a:tc>
                  <a:txBody>
                    <a:bodyPr/>
                    <a:lstStyle/>
                    <a:p>
                      <a:r>
                        <a:rPr lang="en-ID" dirty="0" smtClean="0"/>
                        <a:t>Opacity</a:t>
                      </a:r>
                      <a:endParaRPr lang="en-US" dirty="0"/>
                    </a:p>
                  </a:txBody>
                  <a:tcPr/>
                </a:tc>
                <a:tc>
                  <a:txBody>
                    <a:bodyPr/>
                    <a:lstStyle/>
                    <a:p>
                      <a:r>
                        <a:rPr lang="en-ID" dirty="0" smtClean="0"/>
                        <a:t>Specifies the transparency</a:t>
                      </a:r>
                      <a:r>
                        <a:rPr lang="en-ID" baseline="0" dirty="0" smtClean="0"/>
                        <a:t> of an element</a:t>
                      </a:r>
                      <a:endParaRPr lang="en-US" dirty="0"/>
                    </a:p>
                  </a:txBody>
                  <a:tcPr/>
                </a:tc>
                <a:extLst>
                  <a:ext uri="{0D108BD9-81ED-4DB2-BD59-A6C34878D82A}">
                    <a16:rowId xmlns:a16="http://schemas.microsoft.com/office/drawing/2014/main" val="268663578"/>
                  </a:ext>
                </a:extLst>
              </a:tr>
              <a:tr h="380272">
                <a:tc>
                  <a:txBody>
                    <a:bodyPr/>
                    <a:lstStyle/>
                    <a:p>
                      <a:pPr algn="ctr"/>
                      <a:r>
                        <a:rPr lang="en-ID" dirty="0" smtClean="0"/>
                        <a:t>29</a:t>
                      </a:r>
                      <a:endParaRPr lang="en-US" dirty="0"/>
                    </a:p>
                  </a:txBody>
                  <a:tcPr/>
                </a:tc>
                <a:tc>
                  <a:txBody>
                    <a:bodyPr/>
                    <a:lstStyle/>
                    <a:p>
                      <a:r>
                        <a:rPr lang="en-ID" dirty="0" smtClean="0"/>
                        <a:t>Flex-direction</a:t>
                      </a:r>
                      <a:endParaRPr lang="en-US" dirty="0"/>
                    </a:p>
                  </a:txBody>
                  <a:tcPr/>
                </a:tc>
                <a:tc>
                  <a:txBody>
                    <a:bodyPr/>
                    <a:lstStyle/>
                    <a:p>
                      <a:r>
                        <a:rPr lang="en-ID" dirty="0" smtClean="0"/>
                        <a:t>Specifies the direction of</a:t>
                      </a:r>
                      <a:r>
                        <a:rPr lang="en-ID" baseline="0" dirty="0" smtClean="0"/>
                        <a:t> the flexible items</a:t>
                      </a:r>
                      <a:endParaRPr lang="en-US" dirty="0"/>
                    </a:p>
                  </a:txBody>
                  <a:tcPr/>
                </a:tc>
                <a:extLst>
                  <a:ext uri="{0D108BD9-81ED-4DB2-BD59-A6C34878D82A}">
                    <a16:rowId xmlns:a16="http://schemas.microsoft.com/office/drawing/2014/main" val="2891516843"/>
                  </a:ext>
                </a:extLst>
              </a:tr>
              <a:tr h="626186">
                <a:tc>
                  <a:txBody>
                    <a:bodyPr/>
                    <a:lstStyle/>
                    <a:p>
                      <a:pPr algn="ctr"/>
                      <a:r>
                        <a:rPr lang="en-ID" dirty="0" smtClean="0"/>
                        <a:t>30</a:t>
                      </a:r>
                      <a:endParaRPr lang="en-US" dirty="0"/>
                    </a:p>
                  </a:txBody>
                  <a:tcPr/>
                </a:tc>
                <a:tc>
                  <a:txBody>
                    <a:bodyPr/>
                    <a:lstStyle/>
                    <a:p>
                      <a:r>
                        <a:rPr lang="en-ID" dirty="0" smtClean="0"/>
                        <a:t>Visibility</a:t>
                      </a:r>
                      <a:endParaRPr lang="en-US" dirty="0"/>
                    </a:p>
                  </a:txBody>
                  <a:tcPr/>
                </a:tc>
                <a:tc>
                  <a:txBody>
                    <a:bodyPr/>
                    <a:lstStyle/>
                    <a:p>
                      <a:r>
                        <a:rPr lang="en-ID" dirty="0" smtClean="0"/>
                        <a:t>Specifies whether or not an element is visible,</a:t>
                      </a:r>
                      <a:r>
                        <a:rPr lang="en-ID" baseline="0" dirty="0" smtClean="0"/>
                        <a:t> visibility hidden take up space on the page unlink display none</a:t>
                      </a:r>
                      <a:endParaRPr lang="en-US" dirty="0"/>
                    </a:p>
                  </a:txBody>
                  <a:tcPr/>
                </a:tc>
                <a:extLst>
                  <a:ext uri="{0D108BD9-81ED-4DB2-BD59-A6C34878D82A}">
                    <a16:rowId xmlns:a16="http://schemas.microsoft.com/office/drawing/2014/main" val="2304672751"/>
                  </a:ext>
                </a:extLst>
              </a:tr>
              <a:tr h="380272">
                <a:tc>
                  <a:txBody>
                    <a:bodyPr/>
                    <a:lstStyle/>
                    <a:p>
                      <a:pPr algn="ctr"/>
                      <a:r>
                        <a:rPr lang="en-ID" dirty="0" smtClean="0"/>
                        <a:t>31</a:t>
                      </a:r>
                      <a:endParaRPr lang="en-US" dirty="0"/>
                    </a:p>
                  </a:txBody>
                  <a:tcPr/>
                </a:tc>
                <a:tc>
                  <a:txBody>
                    <a:bodyPr/>
                    <a:lstStyle/>
                    <a:p>
                      <a:r>
                        <a:rPr lang="en-ID" dirty="0" smtClean="0"/>
                        <a:t>Transform</a:t>
                      </a:r>
                      <a:endParaRPr lang="en-US" dirty="0"/>
                    </a:p>
                  </a:txBody>
                  <a:tcPr/>
                </a:tc>
                <a:tc>
                  <a:txBody>
                    <a:bodyPr/>
                    <a:lstStyle/>
                    <a:p>
                      <a:r>
                        <a:rPr lang="en-ID" dirty="0" smtClean="0"/>
                        <a:t>Applies a 2d or 3d transformation to an element</a:t>
                      </a:r>
                      <a:endParaRPr lang="en-US" dirty="0"/>
                    </a:p>
                  </a:txBody>
                  <a:tcPr/>
                </a:tc>
                <a:extLst>
                  <a:ext uri="{0D108BD9-81ED-4DB2-BD59-A6C34878D82A}">
                    <a16:rowId xmlns:a16="http://schemas.microsoft.com/office/drawing/2014/main" val="3167707594"/>
                  </a:ext>
                </a:extLst>
              </a:tr>
              <a:tr h="380272">
                <a:tc>
                  <a:txBody>
                    <a:bodyPr/>
                    <a:lstStyle/>
                    <a:p>
                      <a:pPr algn="ctr"/>
                      <a:r>
                        <a:rPr lang="en-ID" dirty="0" smtClean="0"/>
                        <a:t>32</a:t>
                      </a:r>
                      <a:endParaRPr lang="en-US" dirty="0"/>
                    </a:p>
                  </a:txBody>
                  <a:tcPr/>
                </a:tc>
                <a:tc>
                  <a:txBody>
                    <a:bodyPr/>
                    <a:lstStyle/>
                    <a:p>
                      <a:r>
                        <a:rPr lang="en-ID" dirty="0" smtClean="0"/>
                        <a:t>Flex-wrap</a:t>
                      </a:r>
                      <a:endParaRPr lang="en-US" dirty="0"/>
                    </a:p>
                  </a:txBody>
                  <a:tcPr/>
                </a:tc>
                <a:tc>
                  <a:txBody>
                    <a:bodyPr/>
                    <a:lstStyle/>
                    <a:p>
                      <a:r>
                        <a:rPr lang="en-US" dirty="0" smtClean="0"/>
                        <a:t>Specifies whether the flexible items should </a:t>
                      </a:r>
                      <a:r>
                        <a:rPr lang="en-US" i="1" dirty="0" smtClean="0"/>
                        <a:t>wrap</a:t>
                      </a:r>
                      <a:r>
                        <a:rPr lang="en-US" dirty="0" smtClean="0"/>
                        <a:t> or not.</a:t>
                      </a:r>
                      <a:endParaRPr lang="en-US" dirty="0"/>
                    </a:p>
                  </a:txBody>
                  <a:tcPr/>
                </a:tc>
                <a:extLst>
                  <a:ext uri="{0D108BD9-81ED-4DB2-BD59-A6C34878D82A}">
                    <a16:rowId xmlns:a16="http://schemas.microsoft.com/office/drawing/2014/main" val="230145051"/>
                  </a:ext>
                </a:extLst>
              </a:tr>
              <a:tr h="380272">
                <a:tc>
                  <a:txBody>
                    <a:bodyPr/>
                    <a:lstStyle/>
                    <a:p>
                      <a:pPr algn="ctr"/>
                      <a:r>
                        <a:rPr lang="en-ID" dirty="0" smtClean="0"/>
                        <a:t>33</a:t>
                      </a:r>
                      <a:endParaRPr lang="en-US" dirty="0"/>
                    </a:p>
                  </a:txBody>
                  <a:tcPr/>
                </a:tc>
                <a:tc>
                  <a:txBody>
                    <a:bodyPr/>
                    <a:lstStyle/>
                    <a:p>
                      <a:r>
                        <a:rPr lang="en-ID" dirty="0" smtClean="0"/>
                        <a:t>Media query</a:t>
                      </a:r>
                      <a:endParaRPr lang="en-US" dirty="0"/>
                    </a:p>
                  </a:txBody>
                  <a:tcPr/>
                </a:tc>
                <a:tc>
                  <a:txBody>
                    <a:bodyPr/>
                    <a:lstStyle/>
                    <a:p>
                      <a:r>
                        <a:rPr lang="en-ID" dirty="0" smtClean="0"/>
                        <a:t>Used</a:t>
                      </a:r>
                      <a:r>
                        <a:rPr lang="en-ID" baseline="0" dirty="0" smtClean="0"/>
                        <a:t> to make an element responsive</a:t>
                      </a:r>
                      <a:endParaRPr lang="en-US" dirty="0"/>
                    </a:p>
                  </a:txBody>
                  <a:tcPr/>
                </a:tc>
                <a:extLst>
                  <a:ext uri="{0D108BD9-81ED-4DB2-BD59-A6C34878D82A}">
                    <a16:rowId xmlns:a16="http://schemas.microsoft.com/office/drawing/2014/main" val="4207611447"/>
                  </a:ext>
                </a:extLst>
              </a:tr>
              <a:tr h="380272">
                <a:tc>
                  <a:txBody>
                    <a:bodyPr/>
                    <a:lstStyle/>
                    <a:p>
                      <a:pPr algn="ctr"/>
                      <a:r>
                        <a:rPr lang="en-ID" dirty="0" smtClean="0"/>
                        <a:t>34</a:t>
                      </a:r>
                      <a:endParaRPr lang="en-US" dirty="0"/>
                    </a:p>
                  </a:txBody>
                  <a:tcPr/>
                </a:tc>
                <a:tc>
                  <a:txBody>
                    <a:bodyPr/>
                    <a:lstStyle/>
                    <a:p>
                      <a:r>
                        <a:rPr lang="en-ID" dirty="0" smtClean="0"/>
                        <a:t>::after</a:t>
                      </a:r>
                      <a:endParaRPr lang="en-US" dirty="0"/>
                    </a:p>
                  </a:txBody>
                  <a:tcPr/>
                </a:tc>
                <a:tc>
                  <a:txBody>
                    <a:bodyPr/>
                    <a:lstStyle/>
                    <a:p>
                      <a:r>
                        <a:rPr lang="en-ID" dirty="0" smtClean="0"/>
                        <a:t>Insert something</a:t>
                      </a:r>
                      <a:r>
                        <a:rPr lang="en-ID" baseline="0" dirty="0" smtClean="0"/>
                        <a:t> after the content of each selected element(s)</a:t>
                      </a:r>
                      <a:endParaRPr lang="en-US" dirty="0"/>
                    </a:p>
                  </a:txBody>
                  <a:tcPr/>
                </a:tc>
                <a:extLst>
                  <a:ext uri="{0D108BD9-81ED-4DB2-BD59-A6C34878D82A}">
                    <a16:rowId xmlns:a16="http://schemas.microsoft.com/office/drawing/2014/main" val="2724133212"/>
                  </a:ext>
                </a:extLst>
              </a:tr>
              <a:tr h="380272">
                <a:tc>
                  <a:txBody>
                    <a:bodyPr/>
                    <a:lstStyle/>
                    <a:p>
                      <a:pPr algn="ctr"/>
                      <a:r>
                        <a:rPr lang="en-ID" dirty="0" smtClean="0"/>
                        <a:t>35</a:t>
                      </a:r>
                      <a:endParaRPr lang="en-US" dirty="0"/>
                    </a:p>
                  </a:txBody>
                  <a:tcPr/>
                </a:tc>
                <a:tc>
                  <a:txBody>
                    <a:bodyPr/>
                    <a:lstStyle/>
                    <a:p>
                      <a:r>
                        <a:rPr lang="en-ID" dirty="0" smtClean="0"/>
                        <a:t>:hover</a:t>
                      </a:r>
                      <a:endParaRPr lang="en-US" dirty="0"/>
                    </a:p>
                  </a:txBody>
                  <a:tcPr/>
                </a:tc>
                <a:tc>
                  <a:txBody>
                    <a:bodyPr/>
                    <a:lstStyle/>
                    <a:p>
                      <a:r>
                        <a:rPr lang="en-ID" dirty="0" smtClean="0"/>
                        <a:t>Used to select elements when you mouse over them</a:t>
                      </a:r>
                      <a:endParaRPr lang="en-US" dirty="0"/>
                    </a:p>
                  </a:txBody>
                  <a:tcPr/>
                </a:tc>
                <a:extLst>
                  <a:ext uri="{0D108BD9-81ED-4DB2-BD59-A6C34878D82A}">
                    <a16:rowId xmlns:a16="http://schemas.microsoft.com/office/drawing/2014/main" val="3291515361"/>
                  </a:ext>
                </a:extLst>
              </a:tr>
              <a:tr h="380272">
                <a:tc>
                  <a:txBody>
                    <a:bodyPr/>
                    <a:lstStyle/>
                    <a:p>
                      <a:pPr algn="ctr"/>
                      <a:r>
                        <a:rPr lang="en-ID" dirty="0" smtClean="0"/>
                        <a:t>36</a:t>
                      </a:r>
                      <a:endParaRPr lang="en-US" dirty="0"/>
                    </a:p>
                  </a:txBody>
                  <a:tcPr/>
                </a:tc>
                <a:tc>
                  <a:txBody>
                    <a:bodyPr/>
                    <a:lstStyle/>
                    <a:p>
                      <a:r>
                        <a:rPr lang="en-ID" dirty="0" smtClean="0"/>
                        <a:t>Background-image</a:t>
                      </a:r>
                      <a:endParaRPr lang="en-US" dirty="0"/>
                    </a:p>
                  </a:txBody>
                  <a:tcPr/>
                </a:tc>
                <a:tc>
                  <a:txBody>
                    <a:bodyPr/>
                    <a:lstStyle/>
                    <a:p>
                      <a:r>
                        <a:rPr lang="en-ID" dirty="0" smtClean="0"/>
                        <a:t>Add image</a:t>
                      </a:r>
                      <a:r>
                        <a:rPr lang="en-ID" baseline="0" dirty="0" smtClean="0"/>
                        <a:t> to the background of an element</a:t>
                      </a:r>
                      <a:endParaRPr lang="en-US" dirty="0"/>
                    </a:p>
                  </a:txBody>
                  <a:tcPr/>
                </a:tc>
                <a:extLst>
                  <a:ext uri="{0D108BD9-81ED-4DB2-BD59-A6C34878D82A}">
                    <a16:rowId xmlns:a16="http://schemas.microsoft.com/office/drawing/2014/main" val="1357277790"/>
                  </a:ext>
                </a:extLst>
              </a:tr>
              <a:tr h="380272">
                <a:tc>
                  <a:txBody>
                    <a:bodyPr/>
                    <a:lstStyle/>
                    <a:p>
                      <a:pPr algn="ctr"/>
                      <a:r>
                        <a:rPr lang="en-ID" dirty="0" smtClean="0"/>
                        <a:t>37</a:t>
                      </a:r>
                      <a:endParaRPr lang="en-US" dirty="0"/>
                    </a:p>
                  </a:txBody>
                  <a:tcPr/>
                </a:tc>
                <a:tc>
                  <a:txBody>
                    <a:bodyPr/>
                    <a:lstStyle/>
                    <a:p>
                      <a:r>
                        <a:rPr lang="en-ID" dirty="0" smtClean="0"/>
                        <a:t>Background-size: cover;</a:t>
                      </a:r>
                      <a:endParaRPr lang="en-US" dirty="0"/>
                    </a:p>
                  </a:txBody>
                  <a:tcPr/>
                </a:tc>
                <a:tc>
                  <a:txBody>
                    <a:bodyPr/>
                    <a:lstStyle/>
                    <a:p>
                      <a:r>
                        <a:rPr lang="en-ID" dirty="0" smtClean="0"/>
                        <a:t>Sets the width and height of the background</a:t>
                      </a:r>
                      <a:r>
                        <a:rPr lang="en-ID" baseline="0" dirty="0" smtClean="0"/>
                        <a:t> image</a:t>
                      </a:r>
                      <a:endParaRPr lang="en-US" dirty="0"/>
                    </a:p>
                  </a:txBody>
                  <a:tcPr/>
                </a:tc>
                <a:extLst>
                  <a:ext uri="{0D108BD9-81ED-4DB2-BD59-A6C34878D82A}">
                    <a16:rowId xmlns:a16="http://schemas.microsoft.com/office/drawing/2014/main" val="4184417301"/>
                  </a:ext>
                </a:extLst>
              </a:tr>
              <a:tr h="380272">
                <a:tc>
                  <a:txBody>
                    <a:bodyPr/>
                    <a:lstStyle/>
                    <a:p>
                      <a:pPr algn="ctr"/>
                      <a:r>
                        <a:rPr lang="en-ID" dirty="0" smtClean="0"/>
                        <a:t>38</a:t>
                      </a:r>
                      <a:endParaRPr lang="en-US" dirty="0"/>
                    </a:p>
                  </a:txBody>
                  <a:tcPr/>
                </a:tc>
                <a:tc>
                  <a:txBody>
                    <a:bodyPr/>
                    <a:lstStyle/>
                    <a:p>
                      <a:r>
                        <a:rPr lang="en-ID" dirty="0" smtClean="0"/>
                        <a:t>Background-position: </a:t>
                      </a:r>
                      <a:r>
                        <a:rPr lang="en-ID" dirty="0" err="1" smtClean="0"/>
                        <a:t>center</a:t>
                      </a:r>
                      <a:r>
                        <a:rPr lang="en-ID" dirty="0" smtClean="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smtClean="0"/>
                        <a:t>Sets</a:t>
                      </a:r>
                      <a:r>
                        <a:rPr lang="en-ID" baseline="0" dirty="0" smtClean="0"/>
                        <a:t> the starting position of a background image</a:t>
                      </a:r>
                      <a:endParaRPr lang="en-US" dirty="0" smtClean="0"/>
                    </a:p>
                  </a:txBody>
                  <a:tcPr/>
                </a:tc>
                <a:extLst>
                  <a:ext uri="{0D108BD9-81ED-4DB2-BD59-A6C34878D82A}">
                    <a16:rowId xmlns:a16="http://schemas.microsoft.com/office/drawing/2014/main" val="34486526"/>
                  </a:ext>
                </a:extLst>
              </a:tr>
              <a:tr h="626186">
                <a:tc>
                  <a:txBody>
                    <a:bodyPr/>
                    <a:lstStyle/>
                    <a:p>
                      <a:pPr algn="ctr"/>
                      <a:r>
                        <a:rPr lang="en-ID" dirty="0" smtClean="0"/>
                        <a:t>39</a:t>
                      </a:r>
                      <a:endParaRPr lang="en-US" dirty="0"/>
                    </a:p>
                  </a:txBody>
                  <a:tcPr/>
                </a:tc>
                <a:tc>
                  <a:txBody>
                    <a:bodyPr/>
                    <a:lstStyle/>
                    <a:p>
                      <a:r>
                        <a:rPr lang="en-ID" dirty="0" smtClean="0"/>
                        <a:t>Scroll-margin-top</a:t>
                      </a:r>
                      <a:endParaRPr lang="en-US" dirty="0"/>
                    </a:p>
                  </a:txBody>
                  <a:tcPr/>
                </a:tc>
                <a:tc>
                  <a:txBody>
                    <a:bodyPr/>
                    <a:lstStyle/>
                    <a:p>
                      <a:r>
                        <a:rPr lang="en-ID" dirty="0" smtClean="0"/>
                        <a:t>Defines the top margin of the scroll snap area that is used for snapping this box to the</a:t>
                      </a:r>
                      <a:r>
                        <a:rPr lang="en-ID" baseline="0" dirty="0" smtClean="0"/>
                        <a:t> snapport</a:t>
                      </a:r>
                      <a:endParaRPr lang="en-US" dirty="0"/>
                    </a:p>
                  </a:txBody>
                  <a:tcPr/>
                </a:tc>
                <a:extLst>
                  <a:ext uri="{0D108BD9-81ED-4DB2-BD59-A6C34878D82A}">
                    <a16:rowId xmlns:a16="http://schemas.microsoft.com/office/drawing/2014/main" val="946824840"/>
                  </a:ext>
                </a:extLst>
              </a:tr>
              <a:tr h="626186">
                <a:tc>
                  <a:txBody>
                    <a:bodyPr/>
                    <a:lstStyle/>
                    <a:p>
                      <a:pPr algn="ctr"/>
                      <a:r>
                        <a:rPr lang="en-ID" dirty="0" smtClean="0"/>
                        <a:t>40</a:t>
                      </a:r>
                      <a:endParaRPr lang="en-US" dirty="0"/>
                    </a:p>
                  </a:txBody>
                  <a:tcPr/>
                </a:tc>
                <a:tc>
                  <a:txBody>
                    <a:bodyPr/>
                    <a:lstStyle/>
                    <a:p>
                      <a:r>
                        <a:rPr lang="en-ID" dirty="0" smtClean="0"/>
                        <a:t>Outline</a:t>
                      </a:r>
                      <a:endParaRPr lang="en-US" dirty="0"/>
                    </a:p>
                  </a:txBody>
                  <a:tcPr/>
                </a:tc>
                <a:tc>
                  <a:txBody>
                    <a:bodyPr/>
                    <a:lstStyle/>
                    <a:p>
                      <a:r>
                        <a:rPr lang="en-ID" dirty="0" smtClean="0"/>
                        <a:t>Line that is drawn around elements, outside the borders to make the element</a:t>
                      </a:r>
                      <a:r>
                        <a:rPr lang="en-ID" baseline="0" dirty="0" smtClean="0"/>
                        <a:t> stand out</a:t>
                      </a:r>
                      <a:endParaRPr lang="en-US" dirty="0"/>
                    </a:p>
                  </a:txBody>
                  <a:tcPr/>
                </a:tc>
                <a:extLst>
                  <a:ext uri="{0D108BD9-81ED-4DB2-BD59-A6C34878D82A}">
                    <a16:rowId xmlns:a16="http://schemas.microsoft.com/office/drawing/2014/main" val="983722796"/>
                  </a:ext>
                </a:extLst>
              </a:tr>
            </a:tbl>
          </a:graphicData>
        </a:graphic>
      </p:graphicFrame>
    </p:spTree>
    <p:extLst>
      <p:ext uri="{BB962C8B-B14F-4D97-AF65-F5344CB8AC3E}">
        <p14:creationId xmlns:p14="http://schemas.microsoft.com/office/powerpoint/2010/main" val="40555035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277824"/>
          </a:xfrm>
          <a:solidFill>
            <a:srgbClr val="961F61"/>
          </a:solidFill>
        </p:spPr>
        <p:txBody>
          <a:bodyPr>
            <a:normAutofit/>
          </a:bodyPr>
          <a:lstStyle/>
          <a:p>
            <a:r>
              <a:rPr lang="en-ID" sz="4800" dirty="0" smtClean="0">
                <a:solidFill>
                  <a:schemeClr val="bg1"/>
                </a:solidFill>
              </a:rPr>
              <a:t> </a:t>
            </a:r>
            <a:r>
              <a:rPr lang="en-ID" sz="4800" b="1" dirty="0">
                <a:solidFill>
                  <a:schemeClr val="bg1"/>
                </a:solidFill>
              </a:rPr>
              <a:t>4</a:t>
            </a:r>
            <a:r>
              <a:rPr lang="en-ID" sz="4800" b="1" dirty="0" smtClean="0">
                <a:solidFill>
                  <a:schemeClr val="bg1"/>
                </a:solidFill>
              </a:rPr>
              <a:t>. Project Results (1/2)</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0" y="1277824"/>
            <a:ext cx="12192000" cy="5703006"/>
          </a:xfrm>
          <a:prstGeom prst="rect">
            <a:avLst/>
          </a:prstGeom>
          <a:solidFill>
            <a:schemeClr val="bg1"/>
          </a:solid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latin typeface="+mn-lt"/>
            </a:endParaRPr>
          </a:p>
        </p:txBody>
      </p:sp>
      <p:pic>
        <p:nvPicPr>
          <p:cNvPr id="3" name="Picture 2"/>
          <p:cNvPicPr>
            <a:picLocks noChangeAspect="1"/>
          </p:cNvPicPr>
          <p:nvPr/>
        </p:nvPicPr>
        <p:blipFill>
          <a:blip r:embed="rId3"/>
          <a:stretch>
            <a:fillRect/>
          </a:stretch>
        </p:blipFill>
        <p:spPr>
          <a:xfrm>
            <a:off x="221245" y="1467884"/>
            <a:ext cx="9272471" cy="3568936"/>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836717" y="3021943"/>
            <a:ext cx="5657418" cy="3368901"/>
          </a:xfrm>
          <a:prstGeom prst="rect">
            <a:avLst/>
          </a:prstGeom>
          <a:ln>
            <a:solidFill>
              <a:schemeClr val="tx1"/>
            </a:solidFill>
          </a:ln>
        </p:spPr>
      </p:pic>
    </p:spTree>
    <p:extLst>
      <p:ext uri="{BB962C8B-B14F-4D97-AF65-F5344CB8AC3E}">
        <p14:creationId xmlns:p14="http://schemas.microsoft.com/office/powerpoint/2010/main" val="18017681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277824"/>
          </a:xfrm>
          <a:solidFill>
            <a:srgbClr val="961F61"/>
          </a:solidFill>
        </p:spPr>
        <p:txBody>
          <a:bodyPr>
            <a:normAutofit/>
          </a:bodyPr>
          <a:lstStyle/>
          <a:p>
            <a:r>
              <a:rPr lang="en-ID" sz="4800" dirty="0" smtClean="0">
                <a:solidFill>
                  <a:schemeClr val="bg1"/>
                </a:solidFill>
              </a:rPr>
              <a:t> </a:t>
            </a:r>
            <a:r>
              <a:rPr lang="en-ID" sz="4800" b="1" dirty="0">
                <a:solidFill>
                  <a:schemeClr val="bg1"/>
                </a:solidFill>
              </a:rPr>
              <a:t>4</a:t>
            </a:r>
            <a:r>
              <a:rPr lang="en-ID" sz="4800" b="1" dirty="0" smtClean="0">
                <a:solidFill>
                  <a:schemeClr val="bg1"/>
                </a:solidFill>
              </a:rPr>
              <a:t>. Project Results (2/2)</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624114" y="1567542"/>
            <a:ext cx="9666515" cy="5152571"/>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ID" sz="3200" b="1" dirty="0" smtClean="0">
                <a:latin typeface="+mn-lt"/>
              </a:rPr>
              <a:t>Link for the Project Walkthrough</a:t>
            </a:r>
          </a:p>
          <a:p>
            <a:endParaRPr lang="en-ID" sz="2800" b="1" dirty="0" smtClean="0">
              <a:latin typeface="+mn-lt"/>
            </a:endParaRPr>
          </a:p>
          <a:p>
            <a:pPr marL="457200" indent="-457200">
              <a:buFont typeface="Arial" panose="020B0604020202020204" pitchFamily="34" charset="0"/>
              <a:buChar char="•"/>
            </a:pPr>
            <a:r>
              <a:rPr lang="en-ID" sz="3200" dirty="0" smtClean="0">
                <a:latin typeface="+mn-lt"/>
              </a:rPr>
              <a:t>ABC Learning Center website index page 	</a:t>
            </a:r>
            <a:r>
              <a:rPr lang="en-ID" sz="3200" dirty="0" smtClean="0">
                <a:solidFill>
                  <a:schemeClr val="accent1"/>
                </a:solidFill>
                <a:latin typeface="+mn-lt"/>
              </a:rPr>
              <a:t>localhost:8080/Project/index.html</a:t>
            </a:r>
          </a:p>
          <a:p>
            <a:endParaRPr lang="en-ID" sz="3200" dirty="0" smtClean="0">
              <a:latin typeface="+mn-lt"/>
            </a:endParaRPr>
          </a:p>
          <a:p>
            <a:pPr marL="457200" indent="-457200">
              <a:buFont typeface="Arial" panose="020B0604020202020204" pitchFamily="34" charset="0"/>
              <a:buChar char="•"/>
            </a:pPr>
            <a:r>
              <a:rPr lang="en-ID" sz="3200" dirty="0">
                <a:latin typeface="+mn-lt"/>
              </a:rPr>
              <a:t>ABC Learning Center </a:t>
            </a:r>
            <a:r>
              <a:rPr lang="en-ID" sz="3200" dirty="0" smtClean="0">
                <a:latin typeface="+mn-lt"/>
              </a:rPr>
              <a:t>Lead Administration page 	</a:t>
            </a:r>
            <a:r>
              <a:rPr lang="en-ID" sz="3200" dirty="0" smtClean="0">
                <a:solidFill>
                  <a:schemeClr val="accent1"/>
                </a:solidFill>
                <a:latin typeface="+mn-lt"/>
              </a:rPr>
              <a:t>localhost:8080/Project/admin.html</a:t>
            </a:r>
          </a:p>
          <a:p>
            <a:pPr marL="514350" indent="-514350">
              <a:buFont typeface="+mj-lt"/>
              <a:buAutoNum type="arabicPeriod"/>
            </a:pPr>
            <a:endParaRPr lang="en-ID" sz="2800" dirty="0" smtClean="0">
              <a:latin typeface="+mn-lt"/>
            </a:endParaRPr>
          </a:p>
          <a:p>
            <a:pPr marL="514350" indent="-514350">
              <a:buFont typeface="+mj-lt"/>
              <a:buAutoNum type="arabicPeriod"/>
            </a:pPr>
            <a:endParaRPr lang="en-ID" sz="2800" dirty="0" smtClean="0">
              <a:latin typeface="+mn-lt"/>
            </a:endParaRPr>
          </a:p>
          <a:p>
            <a:endParaRPr lang="en-US" sz="2800" dirty="0">
              <a:latin typeface="+mn-lt"/>
            </a:endParaRPr>
          </a:p>
        </p:txBody>
      </p:sp>
    </p:spTree>
    <p:extLst>
      <p:ext uri="{BB962C8B-B14F-4D97-AF65-F5344CB8AC3E}">
        <p14:creationId xmlns:p14="http://schemas.microsoft.com/office/powerpoint/2010/main" val="6309196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277824"/>
          </a:xfrm>
          <a:solidFill>
            <a:srgbClr val="961F61"/>
          </a:solidFill>
        </p:spPr>
        <p:txBody>
          <a:bodyPr>
            <a:normAutofit/>
          </a:bodyPr>
          <a:lstStyle/>
          <a:p>
            <a:r>
              <a:rPr lang="en-ID" sz="4800" dirty="0">
                <a:solidFill>
                  <a:schemeClr val="bg1"/>
                </a:solidFill>
              </a:rPr>
              <a:t> </a:t>
            </a:r>
            <a:r>
              <a:rPr lang="en-ID" sz="4800" b="1" dirty="0" smtClean="0">
                <a:solidFill>
                  <a:schemeClr val="bg1"/>
                </a:solidFill>
              </a:rPr>
              <a:t>5. Development Tools</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217714" y="1436914"/>
            <a:ext cx="11447064" cy="5421085"/>
          </a:xfrm>
          <a:prstGeom prst="rect">
            <a:avLst/>
          </a:prstGeom>
          <a:noFill/>
        </p:spPr>
        <p:txBody>
          <a:bodyPr vert="horz" lIns="91440" tIns="45720" rIns="91440" bIns="45720" numCol="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200" b="1" dirty="0" smtClean="0">
                <a:latin typeface="+mn-lt"/>
              </a:rPr>
              <a:t>1. Visual </a:t>
            </a:r>
            <a:r>
              <a:rPr lang="en-US" sz="2200" b="1" dirty="0">
                <a:latin typeface="+mn-lt"/>
              </a:rPr>
              <a:t>Studio Code</a:t>
            </a:r>
          </a:p>
          <a:p>
            <a:r>
              <a:rPr lang="en-US" sz="2200" dirty="0">
                <a:latin typeface="+mn-lt"/>
              </a:rPr>
              <a:t>Visual Studio Code features a lightning fast source code editor, perfect for day-to-day use. With support for hundreds of languages, VS Code helps you be instantly productive with syntax highlighting, bracket-matching, auto-indentation, box-selection, snippets, and more.</a:t>
            </a:r>
          </a:p>
          <a:p>
            <a:r>
              <a:rPr lang="en-US" sz="2200" dirty="0">
                <a:latin typeface="+mn-lt"/>
              </a:rPr>
              <a:t> </a:t>
            </a:r>
          </a:p>
          <a:p>
            <a:pPr lvl="0"/>
            <a:r>
              <a:rPr lang="en-US" sz="2200" b="1" dirty="0" smtClean="0">
                <a:latin typeface="+mn-lt"/>
              </a:rPr>
              <a:t>2. Draw.io </a:t>
            </a:r>
            <a:r>
              <a:rPr lang="en-US" sz="2200" b="1" dirty="0">
                <a:latin typeface="+mn-lt"/>
              </a:rPr>
              <a:t>(diagrams.net)</a:t>
            </a:r>
          </a:p>
          <a:p>
            <a:r>
              <a:rPr lang="en-US" sz="2200" dirty="0">
                <a:latin typeface="+mn-lt"/>
              </a:rPr>
              <a:t>Diagrams.net (formerly draw.io) is a free and open source cross-platform graph drawing software developed in HTML5 and JavaScript. Its interface can be used to create diagrams such as flowcharts, </a:t>
            </a:r>
            <a:r>
              <a:rPr lang="en-US" sz="2200" b="1" dirty="0">
                <a:latin typeface="+mn-lt"/>
              </a:rPr>
              <a:t>wireframes</a:t>
            </a:r>
            <a:r>
              <a:rPr lang="en-US" sz="2200" dirty="0">
                <a:latin typeface="+mn-lt"/>
              </a:rPr>
              <a:t>, UML diagrams, organizational charts, and network diagrams</a:t>
            </a:r>
          </a:p>
          <a:p>
            <a:r>
              <a:rPr lang="en-US" sz="2200" dirty="0">
                <a:latin typeface="+mn-lt"/>
              </a:rPr>
              <a:t> </a:t>
            </a:r>
          </a:p>
          <a:p>
            <a:pPr lvl="0"/>
            <a:r>
              <a:rPr lang="en-US" sz="2200" b="1" dirty="0" smtClean="0">
                <a:latin typeface="+mn-lt"/>
              </a:rPr>
              <a:t>3. Unsplash.com</a:t>
            </a:r>
            <a:endParaRPr lang="en-US" sz="2200" b="1" dirty="0">
              <a:latin typeface="+mn-lt"/>
            </a:endParaRPr>
          </a:p>
          <a:p>
            <a:r>
              <a:rPr lang="en-US" sz="2200" dirty="0">
                <a:latin typeface="+mn-lt"/>
              </a:rPr>
              <a:t>Beautiful, free images and photos that you can download and use for any project. Better than any royalty free or stock photos.</a:t>
            </a:r>
          </a:p>
          <a:p>
            <a:r>
              <a:rPr lang="en-US" sz="2200" dirty="0">
                <a:latin typeface="+mn-lt"/>
              </a:rPr>
              <a:t> </a:t>
            </a:r>
          </a:p>
          <a:p>
            <a:pPr lvl="0"/>
            <a:r>
              <a:rPr lang="en-US" sz="2200" b="1" dirty="0" smtClean="0">
                <a:latin typeface="+mn-lt"/>
              </a:rPr>
              <a:t>4. Freepik.com</a:t>
            </a:r>
            <a:endParaRPr lang="en-US" sz="2200" b="1" dirty="0">
              <a:latin typeface="+mn-lt"/>
            </a:endParaRPr>
          </a:p>
          <a:p>
            <a:r>
              <a:rPr lang="en-US" sz="2200" dirty="0">
                <a:latin typeface="+mn-lt"/>
              </a:rPr>
              <a:t>Find and download the best high-quality photos, designs and mockups · All the assets you need, in one place.</a:t>
            </a:r>
          </a:p>
          <a:p>
            <a:r>
              <a:rPr lang="en-US" sz="2200" dirty="0">
                <a:latin typeface="+mn-lt"/>
              </a:rPr>
              <a:t> </a:t>
            </a:r>
          </a:p>
        </p:txBody>
      </p:sp>
    </p:spTree>
    <p:extLst>
      <p:ext uri="{BB962C8B-B14F-4D97-AF65-F5344CB8AC3E}">
        <p14:creationId xmlns:p14="http://schemas.microsoft.com/office/powerpoint/2010/main" val="9229730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778" y="321276"/>
            <a:ext cx="11541210" cy="6536724"/>
          </a:xfrm>
        </p:spPr>
        <p:txBody>
          <a:bodyPr>
            <a:normAutofit fontScale="92500" lnSpcReduction="10000"/>
          </a:bodyPr>
          <a:lstStyle/>
          <a:p>
            <a:pPr marL="0" lvl="0" indent="0">
              <a:buNone/>
            </a:pPr>
            <a:r>
              <a:rPr lang="en-US" b="1" dirty="0" smtClean="0"/>
              <a:t>5. Figma.com</a:t>
            </a:r>
            <a:endParaRPr lang="en-US" b="1" dirty="0"/>
          </a:p>
          <a:p>
            <a:pPr marL="0" indent="0">
              <a:buNone/>
            </a:pPr>
            <a:r>
              <a:rPr lang="en-US" dirty="0"/>
              <a:t>Figma is a vector graphics editor and prototyping tool which is primarily web-based, with additional offline features enabled by desktop applications for mac OS and Windows. The Figma mobile app for Android and iOS allow viewing and interacting with Figma</a:t>
            </a:r>
            <a:r>
              <a:rPr lang="en-US" dirty="0" smtClean="0"/>
              <a:t>.</a:t>
            </a:r>
          </a:p>
          <a:p>
            <a:pPr marL="0" lvl="0" indent="0">
              <a:buNone/>
            </a:pPr>
            <a:r>
              <a:rPr lang="en-US" b="1" dirty="0" smtClean="0"/>
              <a:t>6. Apache </a:t>
            </a:r>
            <a:r>
              <a:rPr lang="en-US" b="1" dirty="0"/>
              <a:t>Tomcat 9.0</a:t>
            </a:r>
          </a:p>
          <a:p>
            <a:pPr marL="0" indent="0">
              <a:buNone/>
            </a:pPr>
            <a:r>
              <a:rPr lang="en-US" dirty="0"/>
              <a:t>Apache Tomcat is a free and open-source implementation of the Jakarta Servlet, Jakarta Expression Language, and Web Socket technologies. Tomcat provides a "pure Java" HTTP web server environment in which Java code can run.</a:t>
            </a:r>
          </a:p>
          <a:p>
            <a:pPr marL="0" lvl="0" indent="0">
              <a:buNone/>
            </a:pPr>
            <a:r>
              <a:rPr lang="en-US" b="1" dirty="0" smtClean="0"/>
              <a:t>7. Font Awesome</a:t>
            </a:r>
          </a:p>
          <a:p>
            <a:pPr marL="0" indent="0">
              <a:buNone/>
            </a:pPr>
            <a:r>
              <a:rPr lang="en-US" i="1" dirty="0" smtClean="0"/>
              <a:t>Font Awesome</a:t>
            </a:r>
            <a:r>
              <a:rPr lang="en-US" dirty="0" smtClean="0"/>
              <a:t> is the Internet's icon library and toolkit, used by millions of designers, developers, and content creators.</a:t>
            </a:r>
          </a:p>
          <a:p>
            <a:pPr marL="0" indent="0">
              <a:buNone/>
            </a:pPr>
            <a:r>
              <a:rPr lang="en-US" b="1" dirty="0" smtClean="0"/>
              <a:t>8. Mozilla Firefox</a:t>
            </a:r>
          </a:p>
          <a:p>
            <a:pPr marL="0" indent="0">
              <a:buNone/>
            </a:pPr>
            <a:r>
              <a:rPr lang="en-US" dirty="0"/>
              <a:t>Mozilla Firefox, or simply Firefox, is a free and open-source web browser developed by the Mozilla Foundation and its subsidiary, the Mozilla Corporation. It uses the Gecko rendering engine to display web pages, which implements current and anticipated web standards.</a:t>
            </a:r>
            <a:endParaRPr lang="en-US" b="1" dirty="0" smtClean="0"/>
          </a:p>
        </p:txBody>
      </p:sp>
    </p:spTree>
    <p:extLst>
      <p:ext uri="{BB962C8B-B14F-4D97-AF65-F5344CB8AC3E}">
        <p14:creationId xmlns:p14="http://schemas.microsoft.com/office/powerpoint/2010/main" val="33679924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8239" cy="1277824"/>
          </a:xfrm>
          <a:solidFill>
            <a:srgbClr val="961F61"/>
          </a:solidFill>
        </p:spPr>
        <p:txBody>
          <a:bodyPr>
            <a:normAutofit/>
          </a:bodyPr>
          <a:lstStyle/>
          <a:p>
            <a:r>
              <a:rPr lang="en-ID" sz="4800" dirty="0" smtClean="0">
                <a:solidFill>
                  <a:schemeClr val="bg1"/>
                </a:solidFill>
              </a:rPr>
              <a:t> </a:t>
            </a:r>
            <a:r>
              <a:rPr lang="en-ID" sz="4800" b="1" dirty="0">
                <a:solidFill>
                  <a:schemeClr val="bg1"/>
                </a:solidFill>
              </a:rPr>
              <a:t>6</a:t>
            </a:r>
            <a:r>
              <a:rPr lang="en-ID" sz="4800" b="1" dirty="0" smtClean="0">
                <a:solidFill>
                  <a:schemeClr val="bg1"/>
                </a:solidFill>
              </a:rPr>
              <a:t>. </a:t>
            </a:r>
            <a:r>
              <a:rPr lang="en-ID" sz="4800" b="1" dirty="0" smtClean="0">
                <a:solidFill>
                  <a:schemeClr val="bg1"/>
                </a:solidFill>
              </a:rPr>
              <a:t>Project Deliverables</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0" y="1277824"/>
            <a:ext cx="12191999" cy="5580177"/>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ID" sz="2800" b="1" dirty="0" smtClean="0">
                <a:latin typeface="+mn-lt"/>
              </a:rPr>
              <a:t>Project Deliverables</a:t>
            </a:r>
            <a:br>
              <a:rPr lang="en-ID" sz="2800" b="1" dirty="0" smtClean="0">
                <a:latin typeface="+mn-lt"/>
              </a:rPr>
            </a:br>
            <a:r>
              <a:rPr lang="en-ID" sz="2800" dirty="0" smtClean="0">
                <a:latin typeface="+mn-lt"/>
              </a:rPr>
              <a:t>a. HMTL pages</a:t>
            </a:r>
            <a:br>
              <a:rPr lang="en-ID" sz="2800" dirty="0" smtClean="0">
                <a:latin typeface="+mn-lt"/>
              </a:rPr>
            </a:br>
            <a:r>
              <a:rPr lang="en-ID" sz="2800" dirty="0" smtClean="0">
                <a:latin typeface="+mn-lt"/>
              </a:rPr>
              <a:t>b. CSS files</a:t>
            </a:r>
            <a:br>
              <a:rPr lang="en-ID" sz="2800" dirty="0" smtClean="0">
                <a:latin typeface="+mn-lt"/>
              </a:rPr>
            </a:br>
            <a:r>
              <a:rPr lang="en-ID" sz="2800" dirty="0" smtClean="0">
                <a:latin typeface="+mn-lt"/>
              </a:rPr>
              <a:t>c. </a:t>
            </a:r>
            <a:r>
              <a:rPr lang="en-ID" sz="2800" dirty="0" err="1" smtClean="0">
                <a:latin typeface="+mn-lt"/>
              </a:rPr>
              <a:t>Javascript</a:t>
            </a:r>
            <a:r>
              <a:rPr lang="en-ID" sz="2800" dirty="0" smtClean="0">
                <a:latin typeface="+mn-lt"/>
              </a:rPr>
              <a:t> files</a:t>
            </a:r>
            <a:br>
              <a:rPr lang="en-ID" sz="2800" dirty="0" smtClean="0">
                <a:latin typeface="+mn-lt"/>
              </a:rPr>
            </a:br>
            <a:r>
              <a:rPr lang="en-ID" sz="2800" dirty="0" smtClean="0">
                <a:latin typeface="+mn-lt"/>
              </a:rPr>
              <a:t>d. Project report</a:t>
            </a:r>
            <a:br>
              <a:rPr lang="en-ID" sz="2800" dirty="0" smtClean="0">
                <a:latin typeface="+mn-lt"/>
              </a:rPr>
            </a:br>
            <a:r>
              <a:rPr lang="en-ID" sz="2800" dirty="0" smtClean="0">
                <a:latin typeface="+mn-lt"/>
              </a:rPr>
              <a:t>e. Project presentation</a:t>
            </a:r>
            <a:br>
              <a:rPr lang="en-ID" sz="2800" dirty="0" smtClean="0">
                <a:latin typeface="+mn-lt"/>
              </a:rPr>
            </a:br>
            <a:r>
              <a:rPr lang="en-ID" sz="2800" dirty="0" smtClean="0">
                <a:latin typeface="+mn-lt"/>
              </a:rPr>
              <a:t>f.  Source Code</a:t>
            </a:r>
            <a:endParaRPr lang="en-ID" sz="2800" b="1" dirty="0" smtClean="0">
              <a:latin typeface="+mn-lt"/>
            </a:endParaRPr>
          </a:p>
          <a:p>
            <a:pPr marL="514350" indent="-514350">
              <a:buFont typeface="+mj-lt"/>
              <a:buAutoNum type="arabicPeriod"/>
            </a:pPr>
            <a:endParaRPr lang="en-US" sz="2800" dirty="0">
              <a:latin typeface="+mn-lt"/>
            </a:endParaRPr>
          </a:p>
        </p:txBody>
      </p:sp>
    </p:spTree>
    <p:extLst>
      <p:ext uri="{BB962C8B-B14F-4D97-AF65-F5344CB8AC3E}">
        <p14:creationId xmlns:p14="http://schemas.microsoft.com/office/powerpoint/2010/main" val="39279284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8239" cy="1277824"/>
          </a:xfrm>
          <a:solidFill>
            <a:srgbClr val="961F61"/>
          </a:solidFill>
        </p:spPr>
        <p:txBody>
          <a:bodyPr>
            <a:normAutofit/>
          </a:bodyPr>
          <a:lstStyle/>
          <a:p>
            <a:r>
              <a:rPr lang="en-ID" sz="4800" dirty="0" smtClean="0">
                <a:solidFill>
                  <a:schemeClr val="bg1"/>
                </a:solidFill>
              </a:rPr>
              <a:t> </a:t>
            </a:r>
            <a:r>
              <a:rPr lang="en-ID" sz="4800" b="1" dirty="0">
                <a:solidFill>
                  <a:schemeClr val="bg1"/>
                </a:solidFill>
              </a:rPr>
              <a:t>7</a:t>
            </a:r>
            <a:r>
              <a:rPr lang="en-ID" sz="4800" b="1" dirty="0" smtClean="0">
                <a:solidFill>
                  <a:schemeClr val="bg1"/>
                </a:solidFill>
              </a:rPr>
              <a:t>. </a:t>
            </a:r>
            <a:r>
              <a:rPr lang="en-ID" sz="4800" b="1" dirty="0" smtClean="0">
                <a:solidFill>
                  <a:schemeClr val="bg1"/>
                </a:solidFill>
              </a:rPr>
              <a:t>List of References</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275770" y="1596571"/>
            <a:ext cx="11916229" cy="5261430"/>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arabicPeriod"/>
            </a:pPr>
            <a:r>
              <a:rPr lang="en-ID" sz="2800" dirty="0" smtClean="0">
                <a:latin typeface="+mn-lt"/>
              </a:rPr>
              <a:t>Linkedin.com/learning</a:t>
            </a:r>
          </a:p>
          <a:p>
            <a:pPr marL="514350" indent="-514350">
              <a:buFont typeface="+mj-lt"/>
              <a:buAutoNum type="arabicPeriod"/>
            </a:pPr>
            <a:r>
              <a:rPr lang="en-ID" sz="2800" dirty="0" smtClean="0">
                <a:latin typeface="+mn-lt"/>
              </a:rPr>
              <a:t>W3school.com</a:t>
            </a:r>
          </a:p>
          <a:p>
            <a:pPr marL="514350" indent="-514350">
              <a:buFont typeface="+mj-lt"/>
              <a:buAutoNum type="arabicPeriod"/>
            </a:pPr>
            <a:r>
              <a:rPr lang="en-ID" sz="2800" dirty="0" smtClean="0">
                <a:latin typeface="+mn-lt"/>
              </a:rPr>
              <a:t>Developer.mozilla.org</a:t>
            </a:r>
          </a:p>
          <a:p>
            <a:pPr marL="514350" indent="-514350">
              <a:buFont typeface="+mj-lt"/>
              <a:buAutoNum type="arabicPeriod"/>
            </a:pPr>
            <a:r>
              <a:rPr lang="en-ID" sz="2800" dirty="0" smtClean="0">
                <a:latin typeface="+mn-lt"/>
              </a:rPr>
              <a:t>Jquery.com</a:t>
            </a:r>
          </a:p>
          <a:p>
            <a:pPr marL="514350" indent="-514350">
              <a:buFont typeface="+mj-lt"/>
              <a:buAutoNum type="arabicPeriod"/>
            </a:pPr>
            <a:r>
              <a:rPr lang="en-ID" sz="2800" dirty="0" smtClean="0">
                <a:latin typeface="+mn-lt"/>
              </a:rPr>
              <a:t>Dicoding.com</a:t>
            </a:r>
          </a:p>
          <a:p>
            <a:pPr marL="514350" indent="-514350">
              <a:buFont typeface="+mj-lt"/>
              <a:buAutoNum type="arabicPeriod"/>
            </a:pPr>
            <a:r>
              <a:rPr lang="en-ID" sz="2800" dirty="0" smtClean="0">
                <a:latin typeface="+mn-lt"/>
              </a:rPr>
              <a:t>Codepolitan.com</a:t>
            </a:r>
          </a:p>
          <a:p>
            <a:pPr marL="514350" indent="-514350">
              <a:buFont typeface="+mj-lt"/>
              <a:buAutoNum type="arabicPeriod"/>
            </a:pPr>
            <a:r>
              <a:rPr lang="en-ID" sz="2800" dirty="0" smtClean="0">
                <a:latin typeface="+mn-lt"/>
              </a:rPr>
              <a:t>Zeroqode.com</a:t>
            </a:r>
          </a:p>
          <a:p>
            <a:pPr marL="514350" indent="-514350">
              <a:buFont typeface="+mj-lt"/>
              <a:buAutoNum type="arabicPeriod"/>
            </a:pPr>
            <a:r>
              <a:rPr lang="en-ID" sz="2800" dirty="0" smtClean="0">
                <a:latin typeface="+mn-lt"/>
              </a:rPr>
              <a:t>Codeacademy.com</a:t>
            </a:r>
          </a:p>
          <a:p>
            <a:pPr marL="514350" indent="-514350">
              <a:buFont typeface="+mj-lt"/>
              <a:buAutoNum type="arabicPeriod"/>
            </a:pPr>
            <a:r>
              <a:rPr lang="en-ID" sz="2800" dirty="0" smtClean="0">
                <a:latin typeface="+mn-lt"/>
              </a:rPr>
              <a:t>Udemy.com</a:t>
            </a:r>
          </a:p>
          <a:p>
            <a:pPr marL="514350" indent="-514350">
              <a:buFont typeface="+mj-lt"/>
              <a:buAutoNum type="arabicPeriod"/>
            </a:pPr>
            <a:r>
              <a:rPr lang="en-ID" sz="2800" dirty="0" smtClean="0">
                <a:latin typeface="+mn-lt"/>
              </a:rPr>
              <a:t>Youtube.com</a:t>
            </a:r>
          </a:p>
          <a:p>
            <a:pPr marL="514350" indent="-514350">
              <a:buFont typeface="+mj-lt"/>
              <a:buAutoNum type="arabicPeriod"/>
            </a:pPr>
            <a:r>
              <a:rPr lang="en-ID" sz="2800" dirty="0" smtClean="0">
                <a:latin typeface="+mn-lt"/>
              </a:rPr>
              <a:t>Getbootstrap.com</a:t>
            </a:r>
          </a:p>
          <a:p>
            <a:pPr marL="514350" indent="-514350">
              <a:buFont typeface="+mj-lt"/>
              <a:buAutoNum type="arabicPeriod"/>
            </a:pPr>
            <a:r>
              <a:rPr lang="en-ID" sz="2800" dirty="0" smtClean="0">
                <a:latin typeface="+mn-lt"/>
              </a:rPr>
              <a:t>Geeksforgeeks.org</a:t>
            </a:r>
          </a:p>
          <a:p>
            <a:pPr marL="514350" indent="-514350">
              <a:buFont typeface="+mj-lt"/>
              <a:buAutoNum type="arabicPeriod"/>
            </a:pPr>
            <a:endParaRPr lang="en-US" sz="2800" dirty="0">
              <a:latin typeface="+mn-lt"/>
            </a:endParaRPr>
          </a:p>
        </p:txBody>
      </p:sp>
    </p:spTree>
    <p:extLst>
      <p:ext uri="{BB962C8B-B14F-4D97-AF65-F5344CB8AC3E}">
        <p14:creationId xmlns:p14="http://schemas.microsoft.com/office/powerpoint/2010/main" val="1090753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025410"/>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2 SOLUTION</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025411"/>
          </a:xfrm>
          <a:prstGeom prst="rect">
            <a:avLst/>
          </a:prstGeom>
          <a:solidFill>
            <a:srgbClr val="961F61"/>
          </a:solidFill>
        </p:spPr>
      </p:pic>
      <p:sp>
        <p:nvSpPr>
          <p:cNvPr id="5" name="Title 1"/>
          <p:cNvSpPr txBox="1">
            <a:spLocks/>
          </p:cNvSpPr>
          <p:nvPr/>
        </p:nvSpPr>
        <p:spPr>
          <a:xfrm>
            <a:off x="0" y="1025411"/>
            <a:ext cx="12192000" cy="5832589"/>
          </a:xfrm>
          <a:prstGeom prst="rect">
            <a:avLst/>
          </a:prstGeom>
          <a:solidFill>
            <a:schemeClr val="bg1"/>
          </a:solid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2800" dirty="0" smtClean="0">
                <a:latin typeface="+mn-lt"/>
              </a:rPr>
              <a:t>1. Link to </a:t>
            </a:r>
            <a:r>
              <a:rPr lang="en-ID" sz="2800" dirty="0" err="1" smtClean="0">
                <a:latin typeface="+mn-lt"/>
              </a:rPr>
              <a:t>Figma</a:t>
            </a:r>
            <a:r>
              <a:rPr lang="en-ID" sz="2800" dirty="0" smtClean="0">
                <a:latin typeface="+mn-lt"/>
              </a:rPr>
              <a:t> : </a:t>
            </a:r>
            <a:r>
              <a:rPr lang="en-ID" sz="2000" dirty="0" smtClean="0">
                <a:solidFill>
                  <a:schemeClr val="accent1"/>
                </a:solidFill>
                <a:latin typeface="+mn-lt"/>
                <a:hlinkClick r:id="rId3"/>
              </a:rPr>
              <a:t>https://www.figma.com/file/PkhjM22ZXLLLg7ScEBGjXX/Gustut-Wireframe?node-id=0%3A1</a:t>
            </a:r>
            <a:r>
              <a:rPr lang="en-ID" sz="2000" dirty="0" smtClean="0">
                <a:solidFill>
                  <a:schemeClr val="accent1"/>
                </a:solidFill>
                <a:latin typeface="+mn-lt"/>
              </a:rPr>
              <a:t> </a:t>
            </a:r>
          </a:p>
          <a:p>
            <a:r>
              <a:rPr lang="en-ID" sz="2800" dirty="0" smtClean="0">
                <a:latin typeface="+mn-lt"/>
              </a:rPr>
              <a:t>Storyboard:</a:t>
            </a:r>
            <a:endParaRPr lang="en-ID" sz="2800" dirty="0">
              <a:latin typeface="+mn-lt"/>
            </a:endParaRPr>
          </a:p>
          <a:p>
            <a:endParaRPr lang="en-ID" sz="2000" dirty="0" smtClean="0">
              <a:solidFill>
                <a:schemeClr val="accent1"/>
              </a:solidFill>
              <a:latin typeface="+mn-lt"/>
            </a:endParaRPr>
          </a:p>
        </p:txBody>
      </p:sp>
      <p:pic>
        <p:nvPicPr>
          <p:cNvPr id="3" name="Picture 2"/>
          <p:cNvPicPr>
            <a:picLocks noChangeAspect="1"/>
          </p:cNvPicPr>
          <p:nvPr/>
        </p:nvPicPr>
        <p:blipFill>
          <a:blip r:embed="rId4"/>
          <a:stretch>
            <a:fillRect/>
          </a:stretch>
        </p:blipFill>
        <p:spPr>
          <a:xfrm>
            <a:off x="1168513" y="1944267"/>
            <a:ext cx="6159044" cy="4653622"/>
          </a:xfrm>
          <a:prstGeom prst="rect">
            <a:avLst/>
          </a:prstGeom>
        </p:spPr>
      </p:pic>
    </p:spTree>
    <p:extLst>
      <p:ext uri="{BB962C8B-B14F-4D97-AF65-F5344CB8AC3E}">
        <p14:creationId xmlns:p14="http://schemas.microsoft.com/office/powerpoint/2010/main" val="26985173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7222" y="317021"/>
            <a:ext cx="11023360" cy="606940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Information flow </a:t>
            </a:r>
            <a:r>
              <a:rPr lang="en-US" sz="2800" dirty="0" smtClean="0">
                <a:latin typeface="+mn-lt"/>
              </a:rPr>
              <a:t>for </a:t>
            </a:r>
            <a:r>
              <a:rPr lang="en-US" sz="2800" dirty="0">
                <a:latin typeface="+mn-lt"/>
              </a:rPr>
              <a:t>Leads </a:t>
            </a:r>
            <a:r>
              <a:rPr lang="en-US" sz="2800" dirty="0" smtClean="0">
                <a:latin typeface="+mn-lt"/>
              </a:rPr>
              <a:t>generation </a:t>
            </a:r>
            <a:r>
              <a:rPr lang="en-US" sz="2800" dirty="0">
                <a:latin typeface="+mn-lt"/>
              </a:rPr>
              <a:t>form &amp; Its </a:t>
            </a:r>
            <a:r>
              <a:rPr lang="en-US" sz="2800" dirty="0" smtClean="0">
                <a:latin typeface="+mn-lt"/>
              </a:rPr>
              <a:t>Administration</a:t>
            </a:r>
          </a:p>
          <a:p>
            <a:endParaRPr lang="en-ID" sz="2400" dirty="0" smtClean="0">
              <a:latin typeface="+mn-lt"/>
            </a:endParaRPr>
          </a:p>
          <a:p>
            <a:endParaRPr lang="en-ID" sz="2400" dirty="0">
              <a:latin typeface="+mn-lt"/>
            </a:endParaRPr>
          </a:p>
          <a:p>
            <a:endParaRPr lang="en-ID" sz="2400" dirty="0" smtClean="0">
              <a:latin typeface="+mn-lt"/>
            </a:endParaRPr>
          </a:p>
          <a:p>
            <a:endParaRPr lang="en-US" sz="2400" dirty="0" smtClean="0">
              <a:latin typeface="+mn-lt"/>
            </a:endParaRPr>
          </a:p>
          <a:p>
            <a:endParaRPr lang="en-US" sz="2800" dirty="0">
              <a:solidFill>
                <a:schemeClr val="accent1"/>
              </a:solidFill>
              <a:latin typeface="+mn-lt"/>
            </a:endParaRPr>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847" y="1035151"/>
            <a:ext cx="813137" cy="71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p:cNvSpPr txBox="1">
            <a:spLocks noChangeArrowheads="1"/>
          </p:cNvSpPr>
          <p:nvPr/>
        </p:nvSpPr>
        <p:spPr bwMode="auto">
          <a:xfrm>
            <a:off x="424296" y="1628068"/>
            <a:ext cx="11642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a:r>
              <a:rPr lang="en-SG" altLang="en-US" sz="1000" dirty="0" smtClean="0"/>
              <a:t>Website User</a:t>
            </a:r>
            <a:endParaRPr lang="en-SG" altLang="en-US" sz="1000" dirty="0"/>
          </a:p>
        </p:txBody>
      </p:sp>
      <p:cxnSp>
        <p:nvCxnSpPr>
          <p:cNvPr id="10" name="Straight Arrow Connector 9"/>
          <p:cNvCxnSpPr/>
          <p:nvPr/>
        </p:nvCxnSpPr>
        <p:spPr>
          <a:xfrm>
            <a:off x="1006414" y="1874289"/>
            <a:ext cx="0" cy="7733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9847" y="2797791"/>
            <a:ext cx="988686" cy="369332"/>
          </a:xfrm>
          <a:prstGeom prst="rect">
            <a:avLst/>
          </a:prstGeom>
          <a:noFill/>
        </p:spPr>
        <p:txBody>
          <a:bodyPr wrap="square" rtlCol="0">
            <a:spAutoFit/>
          </a:bodyPr>
          <a:lstStyle/>
          <a:p>
            <a:endParaRPr lang="en-US" dirty="0"/>
          </a:p>
        </p:txBody>
      </p:sp>
      <p:graphicFrame>
        <p:nvGraphicFramePr>
          <p:cNvPr id="12" name="Diagram 11"/>
          <p:cNvGraphicFramePr/>
          <p:nvPr>
            <p:extLst>
              <p:ext uri="{D42A27DB-BD31-4B8C-83A1-F6EECF244321}">
                <p14:modId xmlns:p14="http://schemas.microsoft.com/office/powerpoint/2010/main" val="1026668765"/>
              </p:ext>
            </p:extLst>
          </p:nvPr>
        </p:nvGraphicFramePr>
        <p:xfrm>
          <a:off x="684120" y="1742697"/>
          <a:ext cx="4420455" cy="2654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ylinder 2"/>
          <p:cNvSpPr/>
          <p:nvPr/>
        </p:nvSpPr>
        <p:spPr bwMode="auto">
          <a:xfrm>
            <a:off x="5238337" y="2435382"/>
            <a:ext cx="1181130" cy="1230506"/>
          </a:xfrm>
          <a:prstGeom prst="can">
            <a:avLst/>
          </a:prstGeom>
          <a:gradFill>
            <a:gsLst>
              <a:gs pos="100000">
                <a:schemeClr val="tx1">
                  <a:lumMod val="85000"/>
                  <a:lumOff val="15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SG" sz="1400" dirty="0" smtClean="0"/>
              <a:t>Website Storage / Database</a:t>
            </a:r>
            <a:endParaRPr lang="en-SG" sz="1400" dirty="0"/>
          </a:p>
        </p:txBody>
      </p:sp>
      <p:grpSp>
        <p:nvGrpSpPr>
          <p:cNvPr id="57" name="Group 56"/>
          <p:cNvGrpSpPr/>
          <p:nvPr/>
        </p:nvGrpSpPr>
        <p:grpSpPr>
          <a:xfrm>
            <a:off x="6440055" y="1462253"/>
            <a:ext cx="4608136" cy="3751388"/>
            <a:chOff x="5195455" y="1449553"/>
            <a:chExt cx="4608136" cy="3751388"/>
          </a:xfrm>
        </p:grpSpPr>
        <p:pic>
          <p:nvPicPr>
            <p:cNvPr id="1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14905" y="2699257"/>
              <a:ext cx="813137" cy="71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6"/>
            <p:cNvSpPr txBox="1">
              <a:spLocks noChangeArrowheads="1"/>
            </p:cNvSpPr>
            <p:nvPr/>
          </p:nvSpPr>
          <p:spPr bwMode="auto">
            <a:xfrm>
              <a:off x="8639354" y="3339023"/>
              <a:ext cx="11642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a:r>
                <a:rPr lang="en-SG" altLang="en-US" sz="1000" dirty="0" smtClean="0"/>
                <a:t>ABC Administrator</a:t>
              </a:r>
              <a:endParaRPr lang="en-SG" altLang="en-US" sz="1000" dirty="0"/>
            </a:p>
          </p:txBody>
        </p:sp>
        <p:sp>
          <p:nvSpPr>
            <p:cNvPr id="17" name="Freeform: Shape 9"/>
            <p:cNvSpPr/>
            <p:nvPr/>
          </p:nvSpPr>
          <p:spPr bwMode="auto">
            <a:xfrm>
              <a:off x="6516757" y="1449553"/>
              <a:ext cx="1119188" cy="603250"/>
            </a:xfrm>
            <a:custGeom>
              <a:avLst/>
              <a:gdLst>
                <a:gd name="connsiteX0" fmla="*/ 0 w 598174"/>
                <a:gd name="connsiteY0" fmla="*/ 69798 h 418702"/>
                <a:gd name="connsiteX1" fmla="*/ 69798 w 598174"/>
                <a:gd name="connsiteY1" fmla="*/ 0 h 418702"/>
                <a:gd name="connsiteX2" fmla="*/ 528376 w 598174"/>
                <a:gd name="connsiteY2" fmla="*/ 0 h 418702"/>
                <a:gd name="connsiteX3" fmla="*/ 598174 w 598174"/>
                <a:gd name="connsiteY3" fmla="*/ 69798 h 418702"/>
                <a:gd name="connsiteX4" fmla="*/ 598174 w 598174"/>
                <a:gd name="connsiteY4" fmla="*/ 348904 h 418702"/>
                <a:gd name="connsiteX5" fmla="*/ 528376 w 598174"/>
                <a:gd name="connsiteY5" fmla="*/ 418702 h 418702"/>
                <a:gd name="connsiteX6" fmla="*/ 69798 w 598174"/>
                <a:gd name="connsiteY6" fmla="*/ 418702 h 418702"/>
                <a:gd name="connsiteX7" fmla="*/ 0 w 598174"/>
                <a:gd name="connsiteY7" fmla="*/ 348904 h 418702"/>
                <a:gd name="connsiteX8" fmla="*/ 0 w 598174"/>
                <a:gd name="connsiteY8" fmla="*/ 69798 h 41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4" h="418702">
                  <a:moveTo>
                    <a:pt x="0" y="69798"/>
                  </a:moveTo>
                  <a:cubicBezTo>
                    <a:pt x="0" y="31250"/>
                    <a:pt x="31250" y="0"/>
                    <a:pt x="69798" y="0"/>
                  </a:cubicBezTo>
                  <a:lnTo>
                    <a:pt x="528376" y="0"/>
                  </a:lnTo>
                  <a:cubicBezTo>
                    <a:pt x="566924" y="0"/>
                    <a:pt x="598174" y="31250"/>
                    <a:pt x="598174" y="69798"/>
                  </a:cubicBezTo>
                  <a:lnTo>
                    <a:pt x="598174" y="348904"/>
                  </a:lnTo>
                  <a:cubicBezTo>
                    <a:pt x="598174" y="387452"/>
                    <a:pt x="566924" y="418702"/>
                    <a:pt x="528376" y="418702"/>
                  </a:cubicBezTo>
                  <a:lnTo>
                    <a:pt x="69798" y="418702"/>
                  </a:lnTo>
                  <a:cubicBezTo>
                    <a:pt x="31250" y="418702"/>
                    <a:pt x="0" y="387452"/>
                    <a:pt x="0" y="348904"/>
                  </a:cubicBezTo>
                  <a:lnTo>
                    <a:pt x="0" y="69798"/>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7593" tIns="77593" rIns="77593" bIns="77593" spcCol="127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66750">
                <a:lnSpc>
                  <a:spcPct val="90000"/>
                </a:lnSpc>
                <a:spcAft>
                  <a:spcPct val="35000"/>
                </a:spcAft>
                <a:defRPr/>
              </a:pPr>
              <a:r>
                <a:rPr lang="en-SG" sz="1500" dirty="0"/>
                <a:t>Add </a:t>
              </a:r>
              <a:r>
                <a:rPr lang="en-SG" sz="1500" dirty="0" smtClean="0"/>
                <a:t>new lead data</a:t>
              </a:r>
              <a:endParaRPr lang="en-SG" sz="1500" dirty="0"/>
            </a:p>
          </p:txBody>
        </p:sp>
        <p:sp>
          <p:nvSpPr>
            <p:cNvPr id="18" name="Freeform: Shape 9"/>
            <p:cNvSpPr/>
            <p:nvPr/>
          </p:nvSpPr>
          <p:spPr bwMode="auto">
            <a:xfrm>
              <a:off x="6532981" y="2494358"/>
              <a:ext cx="1119188" cy="603250"/>
            </a:xfrm>
            <a:custGeom>
              <a:avLst/>
              <a:gdLst>
                <a:gd name="connsiteX0" fmla="*/ 0 w 598174"/>
                <a:gd name="connsiteY0" fmla="*/ 69798 h 418702"/>
                <a:gd name="connsiteX1" fmla="*/ 69798 w 598174"/>
                <a:gd name="connsiteY1" fmla="*/ 0 h 418702"/>
                <a:gd name="connsiteX2" fmla="*/ 528376 w 598174"/>
                <a:gd name="connsiteY2" fmla="*/ 0 h 418702"/>
                <a:gd name="connsiteX3" fmla="*/ 598174 w 598174"/>
                <a:gd name="connsiteY3" fmla="*/ 69798 h 418702"/>
                <a:gd name="connsiteX4" fmla="*/ 598174 w 598174"/>
                <a:gd name="connsiteY4" fmla="*/ 348904 h 418702"/>
                <a:gd name="connsiteX5" fmla="*/ 528376 w 598174"/>
                <a:gd name="connsiteY5" fmla="*/ 418702 h 418702"/>
                <a:gd name="connsiteX6" fmla="*/ 69798 w 598174"/>
                <a:gd name="connsiteY6" fmla="*/ 418702 h 418702"/>
                <a:gd name="connsiteX7" fmla="*/ 0 w 598174"/>
                <a:gd name="connsiteY7" fmla="*/ 348904 h 418702"/>
                <a:gd name="connsiteX8" fmla="*/ 0 w 598174"/>
                <a:gd name="connsiteY8" fmla="*/ 69798 h 41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4" h="418702">
                  <a:moveTo>
                    <a:pt x="0" y="69798"/>
                  </a:moveTo>
                  <a:cubicBezTo>
                    <a:pt x="0" y="31250"/>
                    <a:pt x="31250" y="0"/>
                    <a:pt x="69798" y="0"/>
                  </a:cubicBezTo>
                  <a:lnTo>
                    <a:pt x="528376" y="0"/>
                  </a:lnTo>
                  <a:cubicBezTo>
                    <a:pt x="566924" y="0"/>
                    <a:pt x="598174" y="31250"/>
                    <a:pt x="598174" y="69798"/>
                  </a:cubicBezTo>
                  <a:lnTo>
                    <a:pt x="598174" y="348904"/>
                  </a:lnTo>
                  <a:cubicBezTo>
                    <a:pt x="598174" y="387452"/>
                    <a:pt x="566924" y="418702"/>
                    <a:pt x="528376" y="418702"/>
                  </a:cubicBezTo>
                  <a:lnTo>
                    <a:pt x="69798" y="418702"/>
                  </a:lnTo>
                  <a:cubicBezTo>
                    <a:pt x="31250" y="418702"/>
                    <a:pt x="0" y="387452"/>
                    <a:pt x="0" y="348904"/>
                  </a:cubicBezTo>
                  <a:lnTo>
                    <a:pt x="0" y="69798"/>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7593" tIns="77593" rIns="77593" bIns="77593" spcCol="127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66750">
                <a:lnSpc>
                  <a:spcPct val="90000"/>
                </a:lnSpc>
                <a:spcAft>
                  <a:spcPct val="35000"/>
                </a:spcAft>
                <a:defRPr/>
              </a:pPr>
              <a:r>
                <a:rPr lang="en-SG" sz="1500" dirty="0" smtClean="0"/>
                <a:t>Edit existing lead data</a:t>
              </a:r>
              <a:endParaRPr lang="en-SG" sz="1500" dirty="0"/>
            </a:p>
          </p:txBody>
        </p:sp>
        <p:sp>
          <p:nvSpPr>
            <p:cNvPr id="19" name="Freeform: Shape 9"/>
            <p:cNvSpPr/>
            <p:nvPr/>
          </p:nvSpPr>
          <p:spPr bwMode="auto">
            <a:xfrm>
              <a:off x="6516757" y="3589466"/>
              <a:ext cx="1119188" cy="603250"/>
            </a:xfrm>
            <a:custGeom>
              <a:avLst/>
              <a:gdLst>
                <a:gd name="connsiteX0" fmla="*/ 0 w 598174"/>
                <a:gd name="connsiteY0" fmla="*/ 69798 h 418702"/>
                <a:gd name="connsiteX1" fmla="*/ 69798 w 598174"/>
                <a:gd name="connsiteY1" fmla="*/ 0 h 418702"/>
                <a:gd name="connsiteX2" fmla="*/ 528376 w 598174"/>
                <a:gd name="connsiteY2" fmla="*/ 0 h 418702"/>
                <a:gd name="connsiteX3" fmla="*/ 598174 w 598174"/>
                <a:gd name="connsiteY3" fmla="*/ 69798 h 418702"/>
                <a:gd name="connsiteX4" fmla="*/ 598174 w 598174"/>
                <a:gd name="connsiteY4" fmla="*/ 348904 h 418702"/>
                <a:gd name="connsiteX5" fmla="*/ 528376 w 598174"/>
                <a:gd name="connsiteY5" fmla="*/ 418702 h 418702"/>
                <a:gd name="connsiteX6" fmla="*/ 69798 w 598174"/>
                <a:gd name="connsiteY6" fmla="*/ 418702 h 418702"/>
                <a:gd name="connsiteX7" fmla="*/ 0 w 598174"/>
                <a:gd name="connsiteY7" fmla="*/ 348904 h 418702"/>
                <a:gd name="connsiteX8" fmla="*/ 0 w 598174"/>
                <a:gd name="connsiteY8" fmla="*/ 69798 h 41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4" h="418702">
                  <a:moveTo>
                    <a:pt x="0" y="69798"/>
                  </a:moveTo>
                  <a:cubicBezTo>
                    <a:pt x="0" y="31250"/>
                    <a:pt x="31250" y="0"/>
                    <a:pt x="69798" y="0"/>
                  </a:cubicBezTo>
                  <a:lnTo>
                    <a:pt x="528376" y="0"/>
                  </a:lnTo>
                  <a:cubicBezTo>
                    <a:pt x="566924" y="0"/>
                    <a:pt x="598174" y="31250"/>
                    <a:pt x="598174" y="69798"/>
                  </a:cubicBezTo>
                  <a:lnTo>
                    <a:pt x="598174" y="348904"/>
                  </a:lnTo>
                  <a:cubicBezTo>
                    <a:pt x="598174" y="387452"/>
                    <a:pt x="566924" y="418702"/>
                    <a:pt x="528376" y="418702"/>
                  </a:cubicBezTo>
                  <a:lnTo>
                    <a:pt x="69798" y="418702"/>
                  </a:lnTo>
                  <a:cubicBezTo>
                    <a:pt x="31250" y="418702"/>
                    <a:pt x="0" y="387452"/>
                    <a:pt x="0" y="348904"/>
                  </a:cubicBezTo>
                  <a:lnTo>
                    <a:pt x="0" y="69798"/>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7593" tIns="77593" rIns="77593" bIns="77593" spcCol="127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66750">
                <a:lnSpc>
                  <a:spcPct val="90000"/>
                </a:lnSpc>
                <a:spcAft>
                  <a:spcPct val="35000"/>
                </a:spcAft>
                <a:defRPr/>
              </a:pPr>
              <a:r>
                <a:rPr lang="en-SG" sz="1500" dirty="0" smtClean="0"/>
                <a:t>Delete lead data</a:t>
              </a:r>
              <a:endParaRPr lang="en-SG" sz="1500" dirty="0"/>
            </a:p>
          </p:txBody>
        </p:sp>
        <p:sp>
          <p:nvSpPr>
            <p:cNvPr id="20" name="Freeform: Shape 9"/>
            <p:cNvSpPr/>
            <p:nvPr/>
          </p:nvSpPr>
          <p:spPr bwMode="auto">
            <a:xfrm>
              <a:off x="6516757" y="4597691"/>
              <a:ext cx="1119188" cy="603250"/>
            </a:xfrm>
            <a:custGeom>
              <a:avLst/>
              <a:gdLst>
                <a:gd name="connsiteX0" fmla="*/ 0 w 598174"/>
                <a:gd name="connsiteY0" fmla="*/ 69798 h 418702"/>
                <a:gd name="connsiteX1" fmla="*/ 69798 w 598174"/>
                <a:gd name="connsiteY1" fmla="*/ 0 h 418702"/>
                <a:gd name="connsiteX2" fmla="*/ 528376 w 598174"/>
                <a:gd name="connsiteY2" fmla="*/ 0 h 418702"/>
                <a:gd name="connsiteX3" fmla="*/ 598174 w 598174"/>
                <a:gd name="connsiteY3" fmla="*/ 69798 h 418702"/>
                <a:gd name="connsiteX4" fmla="*/ 598174 w 598174"/>
                <a:gd name="connsiteY4" fmla="*/ 348904 h 418702"/>
                <a:gd name="connsiteX5" fmla="*/ 528376 w 598174"/>
                <a:gd name="connsiteY5" fmla="*/ 418702 h 418702"/>
                <a:gd name="connsiteX6" fmla="*/ 69798 w 598174"/>
                <a:gd name="connsiteY6" fmla="*/ 418702 h 418702"/>
                <a:gd name="connsiteX7" fmla="*/ 0 w 598174"/>
                <a:gd name="connsiteY7" fmla="*/ 348904 h 418702"/>
                <a:gd name="connsiteX8" fmla="*/ 0 w 598174"/>
                <a:gd name="connsiteY8" fmla="*/ 69798 h 41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4" h="418702">
                  <a:moveTo>
                    <a:pt x="0" y="69798"/>
                  </a:moveTo>
                  <a:cubicBezTo>
                    <a:pt x="0" y="31250"/>
                    <a:pt x="31250" y="0"/>
                    <a:pt x="69798" y="0"/>
                  </a:cubicBezTo>
                  <a:lnTo>
                    <a:pt x="528376" y="0"/>
                  </a:lnTo>
                  <a:cubicBezTo>
                    <a:pt x="566924" y="0"/>
                    <a:pt x="598174" y="31250"/>
                    <a:pt x="598174" y="69798"/>
                  </a:cubicBezTo>
                  <a:lnTo>
                    <a:pt x="598174" y="348904"/>
                  </a:lnTo>
                  <a:cubicBezTo>
                    <a:pt x="598174" y="387452"/>
                    <a:pt x="566924" y="418702"/>
                    <a:pt x="528376" y="418702"/>
                  </a:cubicBezTo>
                  <a:lnTo>
                    <a:pt x="69798" y="418702"/>
                  </a:lnTo>
                  <a:cubicBezTo>
                    <a:pt x="31250" y="418702"/>
                    <a:pt x="0" y="387452"/>
                    <a:pt x="0" y="348904"/>
                  </a:cubicBezTo>
                  <a:lnTo>
                    <a:pt x="0" y="69798"/>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7593" tIns="77593" rIns="77593" bIns="77593" spcCol="127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66750">
                <a:lnSpc>
                  <a:spcPct val="90000"/>
                </a:lnSpc>
                <a:spcAft>
                  <a:spcPct val="35000"/>
                </a:spcAft>
                <a:defRPr/>
              </a:pPr>
              <a:r>
                <a:rPr lang="en-SG" sz="1500" dirty="0" smtClean="0"/>
                <a:t>Search lead data</a:t>
              </a:r>
              <a:endParaRPr lang="en-SG" sz="1500" dirty="0"/>
            </a:p>
          </p:txBody>
        </p:sp>
        <p:cxnSp>
          <p:nvCxnSpPr>
            <p:cNvPr id="21" name="Straight Arrow Connector 20"/>
            <p:cNvCxnSpPr/>
            <p:nvPr/>
          </p:nvCxnSpPr>
          <p:spPr>
            <a:xfrm flipH="1">
              <a:off x="5270269" y="1740710"/>
              <a:ext cx="1163782" cy="627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5513348" y="3415285"/>
              <a:ext cx="920704" cy="475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504217" y="2795983"/>
              <a:ext cx="929834"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195455" y="3739133"/>
              <a:ext cx="1178200" cy="106403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7718651" y="1751178"/>
              <a:ext cx="1096254" cy="948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7735939" y="2795984"/>
              <a:ext cx="919639" cy="2612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7739867" y="3539078"/>
              <a:ext cx="899487" cy="356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7771912" y="4001944"/>
              <a:ext cx="1042993" cy="8973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3261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8239" cy="1277824"/>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CATALOG</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graphicFrame>
        <p:nvGraphicFramePr>
          <p:cNvPr id="6" name="Table 5"/>
          <p:cNvGraphicFramePr>
            <a:graphicFrameLocks noGrp="1"/>
          </p:cNvGraphicFramePr>
          <p:nvPr>
            <p:extLst>
              <p:ext uri="{D42A27DB-BD31-4B8C-83A1-F6EECF244321}">
                <p14:modId xmlns:p14="http://schemas.microsoft.com/office/powerpoint/2010/main" val="1714524860"/>
              </p:ext>
            </p:extLst>
          </p:nvPr>
        </p:nvGraphicFramePr>
        <p:xfrm>
          <a:off x="0" y="1277825"/>
          <a:ext cx="12192000" cy="5580180"/>
        </p:xfrm>
        <a:graphic>
          <a:graphicData uri="http://schemas.openxmlformats.org/drawingml/2006/table">
            <a:tbl>
              <a:tblPr firstRow="1" bandRow="1">
                <a:tableStyleId>{5C22544A-7EE6-4342-B048-85BDC9FD1C3A}</a:tableStyleId>
              </a:tblPr>
              <a:tblGrid>
                <a:gridCol w="2891481">
                  <a:extLst>
                    <a:ext uri="{9D8B030D-6E8A-4147-A177-3AD203B41FA5}">
                      <a16:colId xmlns:a16="http://schemas.microsoft.com/office/drawing/2014/main" val="3809407662"/>
                    </a:ext>
                  </a:extLst>
                </a:gridCol>
                <a:gridCol w="9300519">
                  <a:extLst>
                    <a:ext uri="{9D8B030D-6E8A-4147-A177-3AD203B41FA5}">
                      <a16:colId xmlns:a16="http://schemas.microsoft.com/office/drawing/2014/main" val="445760458"/>
                    </a:ext>
                  </a:extLst>
                </a:gridCol>
              </a:tblGrid>
              <a:tr h="577260">
                <a:tc>
                  <a:txBody>
                    <a:bodyPr/>
                    <a:lstStyle/>
                    <a:p>
                      <a:pPr algn="l"/>
                      <a:r>
                        <a:rPr lang="en-ID" sz="2400" dirty="0" smtClean="0"/>
                        <a:t>Pages</a:t>
                      </a:r>
                      <a:endParaRPr lang="en-US" sz="2400" dirty="0"/>
                    </a:p>
                  </a:txBody>
                  <a:tcPr anchor="ctr"/>
                </a:tc>
                <a:tc>
                  <a:txBody>
                    <a:bodyPr/>
                    <a:lstStyle/>
                    <a:p>
                      <a:pPr algn="l"/>
                      <a:r>
                        <a:rPr lang="en-ID" sz="2400" dirty="0" smtClean="0"/>
                        <a:t>Information</a:t>
                      </a:r>
                      <a:endParaRPr lang="en-US" sz="2400" dirty="0"/>
                    </a:p>
                  </a:txBody>
                  <a:tcPr anchor="ctr"/>
                </a:tc>
                <a:extLst>
                  <a:ext uri="{0D108BD9-81ED-4DB2-BD59-A6C34878D82A}">
                    <a16:rowId xmlns:a16="http://schemas.microsoft.com/office/drawing/2014/main" val="4099660851"/>
                  </a:ext>
                </a:extLst>
              </a:tr>
              <a:tr h="500292">
                <a:tc>
                  <a:txBody>
                    <a:bodyPr/>
                    <a:lstStyle/>
                    <a:p>
                      <a:pPr algn="l"/>
                      <a:r>
                        <a:rPr lang="en-ID" sz="2000" dirty="0" smtClean="0"/>
                        <a:t>index.html</a:t>
                      </a:r>
                      <a:endParaRPr lang="en-US" sz="2000" dirty="0"/>
                    </a:p>
                  </a:txBody>
                  <a:tcPr anchor="ctr"/>
                </a:tc>
                <a:tc>
                  <a:txBody>
                    <a:bodyPr/>
                    <a:lstStyle/>
                    <a:p>
                      <a:pPr algn="l"/>
                      <a:r>
                        <a:rPr lang="en-ID" sz="2000" dirty="0" smtClean="0"/>
                        <a:t>Home page</a:t>
                      </a:r>
                      <a:endParaRPr lang="en-US" sz="2000" dirty="0"/>
                    </a:p>
                  </a:txBody>
                  <a:tcPr anchor="ctr"/>
                </a:tc>
                <a:extLst>
                  <a:ext uri="{0D108BD9-81ED-4DB2-BD59-A6C34878D82A}">
                    <a16:rowId xmlns:a16="http://schemas.microsoft.com/office/drawing/2014/main" val="3749052752"/>
                  </a:ext>
                </a:extLst>
              </a:tr>
              <a:tr h="500292">
                <a:tc>
                  <a:txBody>
                    <a:bodyPr/>
                    <a:lstStyle/>
                    <a:p>
                      <a:pPr algn="l"/>
                      <a:r>
                        <a:rPr lang="en-ID" sz="2000" dirty="0" smtClean="0"/>
                        <a:t>admin.html</a:t>
                      </a:r>
                      <a:endParaRPr lang="en-US" sz="2000" dirty="0"/>
                    </a:p>
                  </a:txBody>
                  <a:tcPr anchor="ctr"/>
                </a:tc>
                <a:tc>
                  <a:txBody>
                    <a:bodyPr/>
                    <a:lstStyle/>
                    <a:p>
                      <a:pPr algn="l"/>
                      <a:r>
                        <a:rPr lang="en-ID" sz="2000" dirty="0" smtClean="0"/>
                        <a:t>Administration</a:t>
                      </a:r>
                      <a:r>
                        <a:rPr lang="en-ID" sz="2000" baseline="0" dirty="0" smtClean="0"/>
                        <a:t> page, able to edit, delete, add lead generation data</a:t>
                      </a:r>
                      <a:endParaRPr lang="en-US" sz="2000" dirty="0"/>
                    </a:p>
                  </a:txBody>
                  <a:tcPr anchor="ctr"/>
                </a:tc>
                <a:extLst>
                  <a:ext uri="{0D108BD9-81ED-4DB2-BD59-A6C34878D82A}">
                    <a16:rowId xmlns:a16="http://schemas.microsoft.com/office/drawing/2014/main" val="2414410967"/>
                  </a:ext>
                </a:extLst>
              </a:tr>
              <a:tr h="500292">
                <a:tc>
                  <a:txBody>
                    <a:bodyPr/>
                    <a:lstStyle/>
                    <a:p>
                      <a:pPr algn="l"/>
                      <a:r>
                        <a:rPr lang="en-ID" sz="2000" dirty="0" smtClean="0"/>
                        <a:t>about.html</a:t>
                      </a:r>
                      <a:endParaRPr lang="en-US" sz="2000" dirty="0"/>
                    </a:p>
                  </a:txBody>
                  <a:tcPr anchor="ctr"/>
                </a:tc>
                <a:tc>
                  <a:txBody>
                    <a:bodyPr/>
                    <a:lstStyle/>
                    <a:p>
                      <a:pPr algn="l"/>
                      <a:r>
                        <a:rPr lang="en-ID" sz="2000" dirty="0" smtClean="0"/>
                        <a:t>Company</a:t>
                      </a:r>
                      <a:r>
                        <a:rPr lang="en-ID" sz="2000" baseline="0" dirty="0" smtClean="0"/>
                        <a:t> history and team members profile</a:t>
                      </a:r>
                      <a:endParaRPr lang="en-US" sz="2000" dirty="0"/>
                    </a:p>
                  </a:txBody>
                  <a:tcPr anchor="ctr"/>
                </a:tc>
                <a:extLst>
                  <a:ext uri="{0D108BD9-81ED-4DB2-BD59-A6C34878D82A}">
                    <a16:rowId xmlns:a16="http://schemas.microsoft.com/office/drawing/2014/main" val="3395596910"/>
                  </a:ext>
                </a:extLst>
              </a:tr>
              <a:tr h="500292">
                <a:tc>
                  <a:txBody>
                    <a:bodyPr/>
                    <a:lstStyle/>
                    <a:p>
                      <a:pPr algn="l"/>
                      <a:r>
                        <a:rPr lang="en-ID" sz="2000" dirty="0" smtClean="0"/>
                        <a:t>contact.html</a:t>
                      </a:r>
                      <a:endParaRPr lang="en-US" sz="2000" dirty="0"/>
                    </a:p>
                  </a:txBody>
                  <a:tcPr anchor="ctr"/>
                </a:tc>
                <a:tc>
                  <a:txBody>
                    <a:bodyPr/>
                    <a:lstStyle/>
                    <a:p>
                      <a:pPr algn="l"/>
                      <a:r>
                        <a:rPr lang="en-ID" sz="2000" dirty="0" smtClean="0"/>
                        <a:t>Company</a:t>
                      </a:r>
                      <a:r>
                        <a:rPr lang="en-ID" sz="2000" baseline="0" dirty="0" smtClean="0"/>
                        <a:t> contact information and contact form to send message to company</a:t>
                      </a:r>
                      <a:endParaRPr lang="en-US" sz="2000" dirty="0"/>
                    </a:p>
                  </a:txBody>
                  <a:tcPr anchor="ctr"/>
                </a:tc>
                <a:extLst>
                  <a:ext uri="{0D108BD9-81ED-4DB2-BD59-A6C34878D82A}">
                    <a16:rowId xmlns:a16="http://schemas.microsoft.com/office/drawing/2014/main" val="1449309643"/>
                  </a:ext>
                </a:extLst>
              </a:tr>
              <a:tr h="500292">
                <a:tc>
                  <a:txBody>
                    <a:bodyPr/>
                    <a:lstStyle/>
                    <a:p>
                      <a:pPr algn="l"/>
                      <a:r>
                        <a:rPr lang="en-ID" sz="2000" dirty="0" smtClean="0"/>
                        <a:t>privacy-policy.html</a:t>
                      </a:r>
                      <a:endParaRPr lang="en-US" sz="2000" dirty="0"/>
                    </a:p>
                  </a:txBody>
                  <a:tcPr anchor="ctr"/>
                </a:tc>
                <a:tc>
                  <a:txBody>
                    <a:bodyPr/>
                    <a:lstStyle/>
                    <a:p>
                      <a:pPr algn="l"/>
                      <a:r>
                        <a:rPr lang="en-ID" sz="2000" dirty="0" smtClean="0"/>
                        <a:t>Privacy statement</a:t>
                      </a:r>
                      <a:endParaRPr lang="en-US" sz="2000" dirty="0"/>
                    </a:p>
                  </a:txBody>
                  <a:tcPr anchor="ctr"/>
                </a:tc>
                <a:extLst>
                  <a:ext uri="{0D108BD9-81ED-4DB2-BD59-A6C34878D82A}">
                    <a16:rowId xmlns:a16="http://schemas.microsoft.com/office/drawing/2014/main" val="3906547279"/>
                  </a:ext>
                </a:extLst>
              </a:tr>
              <a:tr h="500292">
                <a:tc>
                  <a:txBody>
                    <a:bodyPr/>
                    <a:lstStyle/>
                    <a:p>
                      <a:pPr algn="l"/>
                      <a:r>
                        <a:rPr lang="en-ID" sz="2000" dirty="0" smtClean="0"/>
                        <a:t>sitemap.html</a:t>
                      </a:r>
                      <a:endParaRPr lang="en-US" sz="2000" dirty="0"/>
                    </a:p>
                  </a:txBody>
                  <a:tcPr anchor="ctr"/>
                </a:tc>
                <a:tc>
                  <a:txBody>
                    <a:bodyPr/>
                    <a:lstStyle/>
                    <a:p>
                      <a:pPr algn="l"/>
                      <a:r>
                        <a:rPr lang="en-ID" sz="2000" dirty="0" smtClean="0"/>
                        <a:t>Links to all the pages</a:t>
                      </a:r>
                      <a:endParaRPr lang="en-US" sz="2000" dirty="0"/>
                    </a:p>
                  </a:txBody>
                  <a:tcPr anchor="ctr"/>
                </a:tc>
                <a:extLst>
                  <a:ext uri="{0D108BD9-81ED-4DB2-BD59-A6C34878D82A}">
                    <a16:rowId xmlns:a16="http://schemas.microsoft.com/office/drawing/2014/main" val="3101486216"/>
                  </a:ext>
                </a:extLst>
              </a:tr>
              <a:tr h="500292">
                <a:tc>
                  <a:txBody>
                    <a:bodyPr/>
                    <a:lstStyle/>
                    <a:p>
                      <a:pPr algn="l"/>
                      <a:r>
                        <a:rPr lang="en-ID" sz="2000" dirty="0" smtClean="0"/>
                        <a:t>course-list.html</a:t>
                      </a:r>
                      <a:endParaRPr lang="en-US" sz="2000" dirty="0"/>
                    </a:p>
                  </a:txBody>
                  <a:tcPr anchor="ctr"/>
                </a:tc>
                <a:tc>
                  <a:txBody>
                    <a:bodyPr/>
                    <a:lstStyle/>
                    <a:p>
                      <a:pPr algn="l"/>
                      <a:r>
                        <a:rPr lang="en-ID" sz="2000" dirty="0" smtClean="0"/>
                        <a:t>Listing</a:t>
                      </a:r>
                      <a:r>
                        <a:rPr lang="en-ID" sz="2000" baseline="0" dirty="0" smtClean="0"/>
                        <a:t> all the course</a:t>
                      </a:r>
                      <a:endParaRPr lang="en-US" sz="2000" dirty="0"/>
                    </a:p>
                  </a:txBody>
                  <a:tcPr anchor="ctr"/>
                </a:tc>
                <a:extLst>
                  <a:ext uri="{0D108BD9-81ED-4DB2-BD59-A6C34878D82A}">
                    <a16:rowId xmlns:a16="http://schemas.microsoft.com/office/drawing/2014/main" val="2479750227"/>
                  </a:ext>
                </a:extLst>
              </a:tr>
              <a:tr h="500292">
                <a:tc>
                  <a:txBody>
                    <a:bodyPr/>
                    <a:lstStyle/>
                    <a:p>
                      <a:pPr algn="l"/>
                      <a:r>
                        <a:rPr lang="en-ID" sz="2000" dirty="0" smtClean="0"/>
                        <a:t>front-end.html</a:t>
                      </a:r>
                      <a:endParaRPr lang="en-US" sz="2000" dirty="0"/>
                    </a:p>
                  </a:txBody>
                  <a:tcPr anchor="ctr"/>
                </a:tc>
                <a:tc>
                  <a:txBody>
                    <a:bodyPr/>
                    <a:lstStyle/>
                    <a:p>
                      <a:pPr algn="l"/>
                      <a:r>
                        <a:rPr lang="en-ID" sz="2000" dirty="0" smtClean="0"/>
                        <a:t>Front</a:t>
                      </a:r>
                      <a:r>
                        <a:rPr lang="en-ID" sz="2000" baseline="0" dirty="0" smtClean="0"/>
                        <a:t> End course details</a:t>
                      </a:r>
                      <a:endParaRPr lang="en-US" sz="2000" dirty="0"/>
                    </a:p>
                  </a:txBody>
                  <a:tcPr anchor="ctr"/>
                </a:tc>
                <a:extLst>
                  <a:ext uri="{0D108BD9-81ED-4DB2-BD59-A6C34878D82A}">
                    <a16:rowId xmlns:a16="http://schemas.microsoft.com/office/drawing/2014/main" val="3614345202"/>
                  </a:ext>
                </a:extLst>
              </a:tr>
              <a:tr h="500292">
                <a:tc>
                  <a:txBody>
                    <a:bodyPr/>
                    <a:lstStyle/>
                    <a:p>
                      <a:pPr algn="l"/>
                      <a:r>
                        <a:rPr lang="en-ID" sz="2000" dirty="0" smtClean="0"/>
                        <a:t>back-end.html</a:t>
                      </a:r>
                      <a:endParaRPr lang="en-US" sz="2000" dirty="0"/>
                    </a:p>
                  </a:txBody>
                  <a:tcPr anchor="ctr"/>
                </a:tc>
                <a:tc>
                  <a:txBody>
                    <a:bodyPr/>
                    <a:lstStyle/>
                    <a:p>
                      <a:pPr algn="l"/>
                      <a:r>
                        <a:rPr lang="en-ID" sz="2000" dirty="0" smtClean="0"/>
                        <a:t>Back End course details</a:t>
                      </a:r>
                      <a:endParaRPr lang="en-US" sz="2000" dirty="0"/>
                    </a:p>
                  </a:txBody>
                  <a:tcPr anchor="ctr"/>
                </a:tc>
                <a:extLst>
                  <a:ext uri="{0D108BD9-81ED-4DB2-BD59-A6C34878D82A}">
                    <a16:rowId xmlns:a16="http://schemas.microsoft.com/office/drawing/2014/main" val="288222201"/>
                  </a:ext>
                </a:extLst>
              </a:tr>
              <a:tr h="500292">
                <a:tc>
                  <a:txBody>
                    <a:bodyPr/>
                    <a:lstStyle/>
                    <a:p>
                      <a:pPr algn="l"/>
                      <a:r>
                        <a:rPr lang="en-ID" sz="2000" dirty="0" smtClean="0"/>
                        <a:t>front-end-schedule.html</a:t>
                      </a:r>
                      <a:endParaRPr lang="en-US" sz="2000" dirty="0"/>
                    </a:p>
                  </a:txBody>
                  <a:tcPr anchor="ctr"/>
                </a:tc>
                <a:tc>
                  <a:txBody>
                    <a:bodyPr/>
                    <a:lstStyle/>
                    <a:p>
                      <a:pPr algn="l"/>
                      <a:r>
                        <a:rPr lang="en-ID" sz="2000" dirty="0" smtClean="0"/>
                        <a:t>Front end course schedule</a:t>
                      </a:r>
                      <a:endParaRPr lang="en-US" sz="2000" dirty="0"/>
                    </a:p>
                  </a:txBody>
                  <a:tcPr anchor="ctr"/>
                </a:tc>
                <a:extLst>
                  <a:ext uri="{0D108BD9-81ED-4DB2-BD59-A6C34878D82A}">
                    <a16:rowId xmlns:a16="http://schemas.microsoft.com/office/drawing/2014/main" val="898970649"/>
                  </a:ext>
                </a:extLst>
              </a:tr>
            </a:tbl>
          </a:graphicData>
        </a:graphic>
      </p:graphicFrame>
    </p:spTree>
    <p:extLst>
      <p:ext uri="{BB962C8B-B14F-4D97-AF65-F5344CB8AC3E}">
        <p14:creationId xmlns:p14="http://schemas.microsoft.com/office/powerpoint/2010/main" val="32377074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871616651"/>
              </p:ext>
            </p:extLst>
          </p:nvPr>
        </p:nvGraphicFramePr>
        <p:xfrm>
          <a:off x="0" y="0"/>
          <a:ext cx="12192000" cy="1959428"/>
        </p:xfrm>
        <a:graphic>
          <a:graphicData uri="http://schemas.openxmlformats.org/drawingml/2006/table">
            <a:tbl>
              <a:tblPr firstRow="1" bandRow="1">
                <a:tableStyleId>{5C22544A-7EE6-4342-B048-85BDC9FD1C3A}</a:tableStyleId>
              </a:tblPr>
              <a:tblGrid>
                <a:gridCol w="2891481">
                  <a:extLst>
                    <a:ext uri="{9D8B030D-6E8A-4147-A177-3AD203B41FA5}">
                      <a16:colId xmlns:a16="http://schemas.microsoft.com/office/drawing/2014/main" val="3809407662"/>
                    </a:ext>
                  </a:extLst>
                </a:gridCol>
                <a:gridCol w="9300519">
                  <a:extLst>
                    <a:ext uri="{9D8B030D-6E8A-4147-A177-3AD203B41FA5}">
                      <a16:colId xmlns:a16="http://schemas.microsoft.com/office/drawing/2014/main" val="445760458"/>
                    </a:ext>
                  </a:extLst>
                </a:gridCol>
              </a:tblGrid>
              <a:tr h="489857">
                <a:tc>
                  <a:txBody>
                    <a:bodyPr/>
                    <a:lstStyle/>
                    <a:p>
                      <a:pPr algn="l"/>
                      <a:r>
                        <a:rPr lang="en-ID" sz="2400" dirty="0" smtClean="0"/>
                        <a:t>Pages</a:t>
                      </a:r>
                      <a:endParaRPr lang="en-US" sz="2400" dirty="0"/>
                    </a:p>
                  </a:txBody>
                  <a:tcPr anchor="ctr"/>
                </a:tc>
                <a:tc>
                  <a:txBody>
                    <a:bodyPr/>
                    <a:lstStyle/>
                    <a:p>
                      <a:pPr algn="l"/>
                      <a:r>
                        <a:rPr lang="en-ID" sz="2400" dirty="0" smtClean="0"/>
                        <a:t>Information</a:t>
                      </a:r>
                      <a:endParaRPr lang="en-US" sz="2400" dirty="0"/>
                    </a:p>
                  </a:txBody>
                  <a:tcPr anchor="ctr"/>
                </a:tc>
                <a:extLst>
                  <a:ext uri="{0D108BD9-81ED-4DB2-BD59-A6C34878D82A}">
                    <a16:rowId xmlns:a16="http://schemas.microsoft.com/office/drawing/2014/main" val="4099660851"/>
                  </a:ext>
                </a:extLst>
              </a:tr>
              <a:tr h="489857">
                <a:tc>
                  <a:txBody>
                    <a:bodyPr/>
                    <a:lstStyle/>
                    <a:p>
                      <a:pPr algn="l"/>
                      <a:r>
                        <a:rPr lang="en-ID" sz="2000" dirty="0" smtClean="0"/>
                        <a:t>back-end-schedule.html</a:t>
                      </a:r>
                      <a:endParaRPr lang="en-US" sz="2000" dirty="0"/>
                    </a:p>
                  </a:txBody>
                  <a:tcPr anchor="ctr"/>
                </a:tc>
                <a:tc>
                  <a:txBody>
                    <a:bodyPr/>
                    <a:lstStyle/>
                    <a:p>
                      <a:pPr algn="l"/>
                      <a:r>
                        <a:rPr lang="en-ID" sz="2000" dirty="0" smtClean="0"/>
                        <a:t>Back end course schedule</a:t>
                      </a:r>
                      <a:endParaRPr lang="en-US" sz="2000" dirty="0"/>
                    </a:p>
                  </a:txBody>
                  <a:tcPr anchor="ctr"/>
                </a:tc>
                <a:extLst>
                  <a:ext uri="{0D108BD9-81ED-4DB2-BD59-A6C34878D82A}">
                    <a16:rowId xmlns:a16="http://schemas.microsoft.com/office/drawing/2014/main" val="3749052752"/>
                  </a:ext>
                </a:extLst>
              </a:tr>
              <a:tr h="489857">
                <a:tc>
                  <a:txBody>
                    <a:bodyPr/>
                    <a:lstStyle/>
                    <a:p>
                      <a:pPr algn="l"/>
                      <a:r>
                        <a:rPr lang="en-ID" sz="2000" dirty="0" smtClean="0"/>
                        <a:t>registration.html</a:t>
                      </a:r>
                      <a:endParaRPr lang="en-US" sz="2000" dirty="0"/>
                    </a:p>
                  </a:txBody>
                  <a:tcPr anchor="ctr"/>
                </a:tc>
                <a:tc>
                  <a:txBody>
                    <a:bodyPr/>
                    <a:lstStyle/>
                    <a:p>
                      <a:pPr algn="l"/>
                      <a:r>
                        <a:rPr lang="en-ID" sz="2000" dirty="0" smtClean="0"/>
                        <a:t>Lead </a:t>
                      </a:r>
                      <a:r>
                        <a:rPr lang="en-ID" sz="2000" dirty="0" smtClean="0"/>
                        <a:t>registration </a:t>
                      </a:r>
                      <a:r>
                        <a:rPr lang="en-ID" sz="2000" dirty="0" smtClean="0"/>
                        <a:t>form page</a:t>
                      </a:r>
                      <a:endParaRPr lang="en-US" sz="2000" dirty="0"/>
                    </a:p>
                  </a:txBody>
                  <a:tcPr anchor="ctr"/>
                </a:tc>
                <a:extLst>
                  <a:ext uri="{0D108BD9-81ED-4DB2-BD59-A6C34878D82A}">
                    <a16:rowId xmlns:a16="http://schemas.microsoft.com/office/drawing/2014/main" val="2414410967"/>
                  </a:ext>
                </a:extLst>
              </a:tr>
              <a:tr h="489857">
                <a:tc>
                  <a:txBody>
                    <a:bodyPr/>
                    <a:lstStyle/>
                    <a:p>
                      <a:pPr algn="l"/>
                      <a:r>
                        <a:rPr lang="en-ID" sz="2000" dirty="0" smtClean="0"/>
                        <a:t>thank-you.html</a:t>
                      </a:r>
                      <a:endParaRPr lang="en-US" sz="2000" dirty="0"/>
                    </a:p>
                  </a:txBody>
                  <a:tcPr anchor="ctr"/>
                </a:tc>
                <a:tc>
                  <a:txBody>
                    <a:bodyPr/>
                    <a:lstStyle/>
                    <a:p>
                      <a:pPr algn="l"/>
                      <a:r>
                        <a:rPr lang="en-ID" sz="2000" dirty="0" smtClean="0"/>
                        <a:t>Thank you message page after</a:t>
                      </a:r>
                      <a:r>
                        <a:rPr lang="en-ID" sz="2000" baseline="0" dirty="0" smtClean="0"/>
                        <a:t> user successfully submit the lead generation form</a:t>
                      </a:r>
                      <a:endParaRPr lang="en-US" sz="2000" dirty="0"/>
                    </a:p>
                  </a:txBody>
                  <a:tcPr anchor="ctr"/>
                </a:tc>
                <a:extLst>
                  <a:ext uri="{0D108BD9-81ED-4DB2-BD59-A6C34878D82A}">
                    <a16:rowId xmlns:a16="http://schemas.microsoft.com/office/drawing/2014/main" val="3395596910"/>
                  </a:ext>
                </a:extLst>
              </a:tr>
            </a:tbl>
          </a:graphicData>
        </a:graphic>
      </p:graphicFrame>
    </p:spTree>
    <p:extLst>
      <p:ext uri="{BB962C8B-B14F-4D97-AF65-F5344CB8AC3E}">
        <p14:creationId xmlns:p14="http://schemas.microsoft.com/office/powerpoint/2010/main" val="15865517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fontScale="90000"/>
          </a:bodyPr>
          <a:lstStyle/>
          <a:p>
            <a:r>
              <a:rPr lang="en-ID" sz="3600" dirty="0">
                <a:solidFill>
                  <a:schemeClr val="bg1"/>
                </a:solidFill>
              </a:rPr>
              <a:t> </a:t>
            </a:r>
            <a:r>
              <a:rPr lang="en-ID" sz="3600" b="1" dirty="0" smtClean="0">
                <a:solidFill>
                  <a:schemeClr val="bg1"/>
                </a:solidFill>
              </a:rPr>
              <a:t>TASK 3 SOLUTION, HTML PAGES Without CSS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872263"/>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9" name="TextBox 8"/>
          <p:cNvSpPr txBox="1"/>
          <p:nvPr/>
        </p:nvSpPr>
        <p:spPr>
          <a:xfrm>
            <a:off x="930103" y="1072651"/>
            <a:ext cx="1995445" cy="523220"/>
          </a:xfrm>
          <a:prstGeom prst="rect">
            <a:avLst/>
          </a:prstGeom>
          <a:noFill/>
        </p:spPr>
        <p:txBody>
          <a:bodyPr wrap="square" rtlCol="0">
            <a:spAutoFit/>
          </a:bodyPr>
          <a:lstStyle/>
          <a:p>
            <a:r>
              <a:rPr lang="en-ID" sz="2800" b="1" dirty="0"/>
              <a:t>HOME PAGE</a:t>
            </a:r>
            <a:endParaRPr lang="en-US" sz="2800" b="1" dirty="0"/>
          </a:p>
        </p:txBody>
      </p:sp>
      <p:sp>
        <p:nvSpPr>
          <p:cNvPr id="11" name="TextBox 10"/>
          <p:cNvSpPr txBox="1"/>
          <p:nvPr/>
        </p:nvSpPr>
        <p:spPr>
          <a:xfrm>
            <a:off x="4746694" y="1065802"/>
            <a:ext cx="2141632" cy="523220"/>
          </a:xfrm>
          <a:prstGeom prst="rect">
            <a:avLst/>
          </a:prstGeom>
          <a:noFill/>
        </p:spPr>
        <p:txBody>
          <a:bodyPr wrap="square" rtlCol="0">
            <a:spAutoFit/>
          </a:bodyPr>
          <a:lstStyle/>
          <a:p>
            <a:r>
              <a:rPr lang="en-ID" sz="2800" b="1" dirty="0" smtClean="0"/>
              <a:t>ABOUT </a:t>
            </a:r>
            <a:r>
              <a:rPr lang="en-ID" sz="2800" b="1" dirty="0"/>
              <a:t>PAGE</a:t>
            </a:r>
            <a:endParaRPr lang="en-US" sz="2800" b="1" dirty="0"/>
          </a:p>
        </p:txBody>
      </p:sp>
      <p:sp>
        <p:nvSpPr>
          <p:cNvPr id="13" name="TextBox 12"/>
          <p:cNvSpPr txBox="1"/>
          <p:nvPr/>
        </p:nvSpPr>
        <p:spPr>
          <a:xfrm>
            <a:off x="8716137" y="1072651"/>
            <a:ext cx="2606707" cy="523220"/>
          </a:xfrm>
          <a:prstGeom prst="rect">
            <a:avLst/>
          </a:prstGeom>
          <a:noFill/>
        </p:spPr>
        <p:txBody>
          <a:bodyPr wrap="square" rtlCol="0">
            <a:spAutoFit/>
          </a:bodyPr>
          <a:lstStyle/>
          <a:p>
            <a:r>
              <a:rPr lang="en-ID" sz="2800" b="1" dirty="0" smtClean="0"/>
              <a:t>CONTACT </a:t>
            </a:r>
            <a:r>
              <a:rPr lang="en-ID" sz="2800" b="1" dirty="0"/>
              <a:t>PAGE</a:t>
            </a:r>
            <a:endParaRPr lang="en-US" sz="2800" b="1" dirty="0"/>
          </a:p>
        </p:txBody>
      </p:sp>
      <p:pic>
        <p:nvPicPr>
          <p:cNvPr id="3" name="Picture 2"/>
          <p:cNvPicPr>
            <a:picLocks noChangeAspect="1"/>
          </p:cNvPicPr>
          <p:nvPr/>
        </p:nvPicPr>
        <p:blipFill>
          <a:blip r:embed="rId3"/>
          <a:stretch>
            <a:fillRect/>
          </a:stretch>
        </p:blipFill>
        <p:spPr>
          <a:xfrm>
            <a:off x="771311" y="1844719"/>
            <a:ext cx="2750222" cy="4498025"/>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4485655" y="1844718"/>
            <a:ext cx="2663709" cy="4498025"/>
          </a:xfrm>
          <a:prstGeom prst="rect">
            <a:avLst/>
          </a:prstGeom>
          <a:ln>
            <a:solidFill>
              <a:schemeClr val="tx1"/>
            </a:solidFill>
          </a:ln>
        </p:spPr>
      </p:pic>
      <p:pic>
        <p:nvPicPr>
          <p:cNvPr id="15" name="Picture 14"/>
          <p:cNvPicPr>
            <a:picLocks noChangeAspect="1"/>
          </p:cNvPicPr>
          <p:nvPr/>
        </p:nvPicPr>
        <p:blipFill>
          <a:blip r:embed="rId5"/>
          <a:stretch>
            <a:fillRect/>
          </a:stretch>
        </p:blipFill>
        <p:spPr>
          <a:xfrm>
            <a:off x="8113486" y="1844718"/>
            <a:ext cx="3761194" cy="4498025"/>
          </a:xfrm>
          <a:prstGeom prst="rect">
            <a:avLst/>
          </a:prstGeom>
          <a:ln>
            <a:solidFill>
              <a:schemeClr val="tx1"/>
            </a:solidFill>
          </a:ln>
        </p:spPr>
      </p:pic>
    </p:spTree>
    <p:extLst>
      <p:ext uri="{BB962C8B-B14F-4D97-AF65-F5344CB8AC3E}">
        <p14:creationId xmlns:p14="http://schemas.microsoft.com/office/powerpoint/2010/main" val="23699474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872263"/>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pic>
        <p:nvPicPr>
          <p:cNvPr id="8" name="Picture 7"/>
          <p:cNvPicPr>
            <a:picLocks noChangeAspect="1"/>
          </p:cNvPicPr>
          <p:nvPr/>
        </p:nvPicPr>
        <p:blipFill>
          <a:blip r:embed="rId3"/>
          <a:stretch>
            <a:fillRect/>
          </a:stretch>
        </p:blipFill>
        <p:spPr>
          <a:xfrm>
            <a:off x="347015" y="1595871"/>
            <a:ext cx="3161623" cy="5161935"/>
          </a:xfrm>
          <a:prstGeom prst="rect">
            <a:avLst/>
          </a:prstGeom>
          <a:ln>
            <a:solidFill>
              <a:schemeClr val="tx1"/>
            </a:solidFill>
          </a:ln>
        </p:spPr>
      </p:pic>
      <p:sp>
        <p:nvSpPr>
          <p:cNvPr id="9" name="TextBox 8"/>
          <p:cNvSpPr txBox="1"/>
          <p:nvPr/>
        </p:nvSpPr>
        <p:spPr>
          <a:xfrm>
            <a:off x="930103" y="1072651"/>
            <a:ext cx="1995445" cy="523220"/>
          </a:xfrm>
          <a:prstGeom prst="rect">
            <a:avLst/>
          </a:prstGeom>
          <a:noFill/>
        </p:spPr>
        <p:txBody>
          <a:bodyPr wrap="square" rtlCol="0">
            <a:spAutoFit/>
          </a:bodyPr>
          <a:lstStyle/>
          <a:p>
            <a:r>
              <a:rPr lang="en-ID" sz="2800" b="1" dirty="0"/>
              <a:t>HOME PAGE</a:t>
            </a:r>
            <a:endParaRPr lang="en-US" sz="2800" b="1" dirty="0"/>
          </a:p>
        </p:txBody>
      </p:sp>
      <p:pic>
        <p:nvPicPr>
          <p:cNvPr id="10" name="Picture 9"/>
          <p:cNvPicPr>
            <a:picLocks noChangeAspect="1"/>
          </p:cNvPicPr>
          <p:nvPr/>
        </p:nvPicPr>
        <p:blipFill>
          <a:blip r:embed="rId4"/>
          <a:stretch>
            <a:fillRect/>
          </a:stretch>
        </p:blipFill>
        <p:spPr>
          <a:xfrm>
            <a:off x="4091726" y="1595871"/>
            <a:ext cx="3451568" cy="5161935"/>
          </a:xfrm>
          <a:prstGeom prst="rect">
            <a:avLst/>
          </a:prstGeom>
          <a:ln>
            <a:solidFill>
              <a:schemeClr val="tx1"/>
            </a:solidFill>
          </a:ln>
        </p:spPr>
      </p:pic>
      <p:sp>
        <p:nvSpPr>
          <p:cNvPr id="11" name="TextBox 10"/>
          <p:cNvSpPr txBox="1"/>
          <p:nvPr/>
        </p:nvSpPr>
        <p:spPr>
          <a:xfrm>
            <a:off x="4746694" y="1065802"/>
            <a:ext cx="2141632" cy="523220"/>
          </a:xfrm>
          <a:prstGeom prst="rect">
            <a:avLst/>
          </a:prstGeom>
          <a:noFill/>
        </p:spPr>
        <p:txBody>
          <a:bodyPr wrap="square" rtlCol="0">
            <a:spAutoFit/>
          </a:bodyPr>
          <a:lstStyle/>
          <a:p>
            <a:r>
              <a:rPr lang="en-ID" sz="2800" b="1" dirty="0" smtClean="0"/>
              <a:t>ABOUT </a:t>
            </a:r>
            <a:r>
              <a:rPr lang="en-ID" sz="2800" b="1" dirty="0"/>
              <a:t>PAGE</a:t>
            </a:r>
            <a:endParaRPr lang="en-US" sz="2800" b="1" dirty="0"/>
          </a:p>
        </p:txBody>
      </p:sp>
      <p:pic>
        <p:nvPicPr>
          <p:cNvPr id="12" name="Picture 11"/>
          <p:cNvPicPr>
            <a:picLocks noChangeAspect="1"/>
          </p:cNvPicPr>
          <p:nvPr/>
        </p:nvPicPr>
        <p:blipFill>
          <a:blip r:embed="rId5"/>
          <a:stretch>
            <a:fillRect/>
          </a:stretch>
        </p:blipFill>
        <p:spPr>
          <a:xfrm>
            <a:off x="8126382" y="1595870"/>
            <a:ext cx="3786218" cy="5161935"/>
          </a:xfrm>
          <a:prstGeom prst="rect">
            <a:avLst/>
          </a:prstGeom>
          <a:ln>
            <a:solidFill>
              <a:schemeClr val="tx1"/>
            </a:solidFill>
          </a:ln>
        </p:spPr>
      </p:pic>
      <p:sp>
        <p:nvSpPr>
          <p:cNvPr id="13" name="TextBox 12"/>
          <p:cNvSpPr txBox="1"/>
          <p:nvPr/>
        </p:nvSpPr>
        <p:spPr>
          <a:xfrm>
            <a:off x="8716137" y="1072651"/>
            <a:ext cx="2606707" cy="523220"/>
          </a:xfrm>
          <a:prstGeom prst="rect">
            <a:avLst/>
          </a:prstGeom>
          <a:noFill/>
        </p:spPr>
        <p:txBody>
          <a:bodyPr wrap="square" rtlCol="0">
            <a:spAutoFit/>
          </a:bodyPr>
          <a:lstStyle/>
          <a:p>
            <a:r>
              <a:rPr lang="en-ID" sz="2800" b="1" dirty="0" smtClean="0"/>
              <a:t>CONTACT </a:t>
            </a:r>
            <a:r>
              <a:rPr lang="en-ID" sz="2800" b="1" dirty="0"/>
              <a:t>PAGE</a:t>
            </a:r>
            <a:endParaRPr lang="en-US" sz="2800" b="1" dirty="0"/>
          </a:p>
        </p:txBody>
      </p:sp>
    </p:spTree>
    <p:extLst>
      <p:ext uri="{BB962C8B-B14F-4D97-AF65-F5344CB8AC3E}">
        <p14:creationId xmlns:p14="http://schemas.microsoft.com/office/powerpoint/2010/main" val="12813075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2267</Words>
  <Application>Microsoft Office PowerPoint</Application>
  <PresentationFormat>Widescreen</PresentationFormat>
  <Paragraphs>559</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ヒラギノ角ゴ Pro W3</vt:lpstr>
      <vt:lpstr>Arial</vt:lpstr>
      <vt:lpstr>Calibri</vt:lpstr>
      <vt:lpstr>Calibri Light</vt:lpstr>
      <vt:lpstr>Office Theme</vt:lpstr>
      <vt:lpstr>PowerPoint Presentation</vt:lpstr>
      <vt:lpstr> 1. Project Presentation Objective</vt:lpstr>
      <vt:lpstr> TASK 2 SOLUTION, Information Architecture</vt:lpstr>
      <vt:lpstr> TASK 2 SOLUTION</vt:lpstr>
      <vt:lpstr>PowerPoint Presentation</vt:lpstr>
      <vt:lpstr> TASK 3 SOLUTION, HTML CATALOG</vt:lpstr>
      <vt:lpstr>PowerPoint Presentation</vt:lpstr>
      <vt:lpstr> TASK 3 SOLUTION, HTML PAGES Without CSS</vt:lpstr>
      <vt:lpstr> TASK 3 SOLUTION, HTML PAGES</vt:lpstr>
      <vt:lpstr> TASK 3 SOLUTION, HTML PAGES Without CSS</vt:lpstr>
      <vt:lpstr> TASK 3 SOLUTION, HTML PAGES</vt:lpstr>
      <vt:lpstr> TASK 3 SOLUTION, HTML PAGES Without CSS</vt:lpstr>
      <vt:lpstr> TASK 3 SOLUTION, HTML PAGES</vt:lpstr>
      <vt:lpstr> TASK 3 SOLUTION, HTML PAGES Without CSS</vt:lpstr>
      <vt:lpstr> TASK 3 SOLUTION, HTML PAGES</vt:lpstr>
      <vt:lpstr> TASK 3 SOLUTION, HTML PAGES</vt:lpstr>
      <vt:lpstr> TASK 3 SOLUTION, HTML PAGES</vt:lpstr>
      <vt:lpstr> TASK 4 SOLUTION, jQuery Components</vt:lpstr>
      <vt:lpstr> TASK 6 SOLUTION</vt:lpstr>
      <vt:lpstr>PowerPoint Presentation</vt:lpstr>
      <vt:lpstr> 2. CSS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3. CSS Properties</vt:lpstr>
      <vt:lpstr>PowerPoint Presentation</vt:lpstr>
      <vt:lpstr>PowerPoint Presentation</vt:lpstr>
      <vt:lpstr> 4. Project Results (1/2)</vt:lpstr>
      <vt:lpstr> 4. Project Results (2/2)</vt:lpstr>
      <vt:lpstr> 5. Development Tools</vt:lpstr>
      <vt:lpstr>PowerPoint Presentation</vt:lpstr>
      <vt:lpstr> 6. Project Deliverables</vt:lpstr>
      <vt:lpstr> 7. List of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142</cp:revision>
  <dcterms:created xsi:type="dcterms:W3CDTF">2022-05-01T14:20:34Z</dcterms:created>
  <dcterms:modified xsi:type="dcterms:W3CDTF">2022-05-09T03:14:33Z</dcterms:modified>
</cp:coreProperties>
</file>